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330" r:id="rId2"/>
    <p:sldId id="367" r:id="rId3"/>
    <p:sldId id="369" r:id="rId4"/>
    <p:sldId id="366" r:id="rId5"/>
    <p:sldId id="308" r:id="rId6"/>
    <p:sldId id="307" r:id="rId7"/>
    <p:sldId id="303" r:id="rId8"/>
    <p:sldId id="372" r:id="rId9"/>
    <p:sldId id="376" r:id="rId10"/>
    <p:sldId id="378" r:id="rId11"/>
    <p:sldId id="379" r:id="rId12"/>
  </p:sldIdLst>
  <p:sldSz cx="10693400" cy="7561263"/>
  <p:notesSz cx="6797675" cy="9928225"/>
  <p:defaultTextStyle>
    <a:defPPr>
      <a:defRPr lang="de-DE"/>
    </a:defPPr>
    <a:lvl1pPr algn="l" rtl="0" fontAlgn="base">
      <a:spcBef>
        <a:spcPct val="0"/>
      </a:spcBef>
      <a:spcAft>
        <a:spcPct val="0"/>
      </a:spcAft>
      <a:defRPr sz="1500" kern="1200">
        <a:solidFill>
          <a:schemeClr val="tx1"/>
        </a:solidFill>
        <a:latin typeface="Arial" charset="0"/>
        <a:ea typeface="+mn-ea"/>
        <a:cs typeface="Arial" charset="0"/>
      </a:defRPr>
    </a:lvl1pPr>
    <a:lvl2pPr marL="457200" algn="l" rtl="0" fontAlgn="base">
      <a:spcBef>
        <a:spcPct val="0"/>
      </a:spcBef>
      <a:spcAft>
        <a:spcPct val="0"/>
      </a:spcAft>
      <a:defRPr sz="1500" kern="1200">
        <a:solidFill>
          <a:schemeClr val="tx1"/>
        </a:solidFill>
        <a:latin typeface="Arial" charset="0"/>
        <a:ea typeface="+mn-ea"/>
        <a:cs typeface="Arial" charset="0"/>
      </a:defRPr>
    </a:lvl2pPr>
    <a:lvl3pPr marL="914400" algn="l" rtl="0" fontAlgn="base">
      <a:spcBef>
        <a:spcPct val="0"/>
      </a:spcBef>
      <a:spcAft>
        <a:spcPct val="0"/>
      </a:spcAft>
      <a:defRPr sz="1500" kern="1200">
        <a:solidFill>
          <a:schemeClr val="tx1"/>
        </a:solidFill>
        <a:latin typeface="Arial" charset="0"/>
        <a:ea typeface="+mn-ea"/>
        <a:cs typeface="Arial" charset="0"/>
      </a:defRPr>
    </a:lvl3pPr>
    <a:lvl4pPr marL="1371600" algn="l" rtl="0" fontAlgn="base">
      <a:spcBef>
        <a:spcPct val="0"/>
      </a:spcBef>
      <a:spcAft>
        <a:spcPct val="0"/>
      </a:spcAft>
      <a:defRPr sz="1500" kern="1200">
        <a:solidFill>
          <a:schemeClr val="tx1"/>
        </a:solidFill>
        <a:latin typeface="Arial" charset="0"/>
        <a:ea typeface="+mn-ea"/>
        <a:cs typeface="Arial" charset="0"/>
      </a:defRPr>
    </a:lvl4pPr>
    <a:lvl5pPr marL="1828800" algn="l" rtl="0" fontAlgn="base">
      <a:spcBef>
        <a:spcPct val="0"/>
      </a:spcBef>
      <a:spcAft>
        <a:spcPct val="0"/>
      </a:spcAft>
      <a:defRPr sz="1500" kern="1200">
        <a:solidFill>
          <a:schemeClr val="tx1"/>
        </a:solidFill>
        <a:latin typeface="Arial" charset="0"/>
        <a:ea typeface="+mn-ea"/>
        <a:cs typeface="Arial" charset="0"/>
      </a:defRPr>
    </a:lvl5pPr>
    <a:lvl6pPr marL="2286000" algn="l" defTabSz="914400" rtl="0" eaLnBrk="1" latinLnBrk="0" hangingPunct="1">
      <a:defRPr sz="1500" kern="1200">
        <a:solidFill>
          <a:schemeClr val="tx1"/>
        </a:solidFill>
        <a:latin typeface="Arial" charset="0"/>
        <a:ea typeface="+mn-ea"/>
        <a:cs typeface="Arial" charset="0"/>
      </a:defRPr>
    </a:lvl6pPr>
    <a:lvl7pPr marL="2743200" algn="l" defTabSz="914400" rtl="0" eaLnBrk="1" latinLnBrk="0" hangingPunct="1">
      <a:defRPr sz="1500" kern="1200">
        <a:solidFill>
          <a:schemeClr val="tx1"/>
        </a:solidFill>
        <a:latin typeface="Arial" charset="0"/>
        <a:ea typeface="+mn-ea"/>
        <a:cs typeface="Arial" charset="0"/>
      </a:defRPr>
    </a:lvl7pPr>
    <a:lvl8pPr marL="3200400" algn="l" defTabSz="914400" rtl="0" eaLnBrk="1" latinLnBrk="0" hangingPunct="1">
      <a:defRPr sz="1500" kern="1200">
        <a:solidFill>
          <a:schemeClr val="tx1"/>
        </a:solidFill>
        <a:latin typeface="Arial" charset="0"/>
        <a:ea typeface="+mn-ea"/>
        <a:cs typeface="Arial" charset="0"/>
      </a:defRPr>
    </a:lvl8pPr>
    <a:lvl9pPr marL="3657600" algn="l" defTabSz="914400" rtl="0" eaLnBrk="1" latinLnBrk="0" hangingPunct="1">
      <a:defRPr sz="15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33A"/>
    <a:srgbClr val="E9E611"/>
    <a:srgbClr val="DBD4E9"/>
    <a:srgbClr val="A6CE39"/>
    <a:srgbClr val="F37029"/>
    <a:srgbClr val="E31E30"/>
    <a:srgbClr val="9A3393"/>
    <a:srgbClr val="1E3174"/>
    <a:srgbClr val="0085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737" autoAdjust="0"/>
    <p:restoredTop sz="94660" autoAdjust="0"/>
  </p:normalViewPr>
  <p:slideViewPr>
    <p:cSldViewPr showGuides="1">
      <p:cViewPr>
        <p:scale>
          <a:sx n="100" d="100"/>
          <a:sy n="100" d="100"/>
        </p:scale>
        <p:origin x="-72" y="-72"/>
      </p:cViewPr>
      <p:guideLst>
        <p:guide orient="horz" pos="2381"/>
        <p:guide pos="3368"/>
      </p:guideLst>
    </p:cSldViewPr>
  </p:slideViewPr>
  <p:outlineViewPr>
    <p:cViewPr>
      <p:scale>
        <a:sx n="33" d="100"/>
        <a:sy n="33" d="100"/>
      </p:scale>
      <p:origin x="0" y="29244"/>
    </p:cViewPr>
  </p:outlineViewPr>
  <p:notesTextViewPr>
    <p:cViewPr>
      <p:scale>
        <a:sx n="1" d="1"/>
        <a:sy n="1" d="1"/>
      </p:scale>
      <p:origin x="0" y="0"/>
    </p:cViewPr>
  </p:notesTextViewPr>
  <p:sorterViewPr>
    <p:cViewPr>
      <p:scale>
        <a:sx n="98" d="100"/>
        <a:sy n="98" d="100"/>
      </p:scale>
      <p:origin x="0" y="246"/>
    </p:cViewPr>
  </p:sorterViewPr>
  <p:notesViewPr>
    <p:cSldViewPr showGuides="1">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3794" name="Rectangle 2"/>
          <p:cNvSpPr>
            <a:spLocks noGrp="1" noChangeArrowheads="1"/>
          </p:cNvSpPr>
          <p:nvPr>
            <p:ph type="hdr" sz="quarter"/>
          </p:nvPr>
        </p:nvSpPr>
        <p:spPr bwMode="auto">
          <a:xfrm>
            <a:off x="0" y="0"/>
            <a:ext cx="2945660"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ltLang="de-DE"/>
          </a:p>
        </p:txBody>
      </p:sp>
      <p:sp>
        <p:nvSpPr>
          <p:cNvPr id="33795" name="Rectangle 3"/>
          <p:cNvSpPr>
            <a:spLocks noGrp="1" noChangeArrowheads="1"/>
          </p:cNvSpPr>
          <p:nvPr>
            <p:ph type="dt" sz="quarter" idx="1"/>
          </p:nvPr>
        </p:nvSpPr>
        <p:spPr bwMode="auto">
          <a:xfrm>
            <a:off x="3850432" y="0"/>
            <a:ext cx="2945660"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endParaRPr lang="de-DE" altLang="de-DE"/>
          </a:p>
        </p:txBody>
      </p:sp>
      <p:sp>
        <p:nvSpPr>
          <p:cNvPr id="33796" name="Rectangle 4"/>
          <p:cNvSpPr>
            <a:spLocks noGrp="1" noChangeArrowheads="1"/>
          </p:cNvSpPr>
          <p:nvPr>
            <p:ph type="ftr" sz="quarter" idx="2"/>
          </p:nvPr>
        </p:nvSpPr>
        <p:spPr bwMode="auto">
          <a:xfrm>
            <a:off x="0" y="9430467"/>
            <a:ext cx="2945660" cy="49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b"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ltLang="de-DE"/>
          </a:p>
        </p:txBody>
      </p:sp>
      <p:sp>
        <p:nvSpPr>
          <p:cNvPr id="33797" name="Rectangle 5"/>
          <p:cNvSpPr>
            <a:spLocks noGrp="1" noChangeArrowheads="1"/>
          </p:cNvSpPr>
          <p:nvPr>
            <p:ph type="sldNum" sz="quarter" idx="3"/>
          </p:nvPr>
        </p:nvSpPr>
        <p:spPr bwMode="auto">
          <a:xfrm>
            <a:off x="3850432" y="9430467"/>
            <a:ext cx="2945660" cy="49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b"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fld id="{31CBC3E8-66F5-4BC8-9081-E0CA791EAE07}" type="slidenum">
              <a:rPr lang="de-DE" altLang="de-DE"/>
              <a:pPr>
                <a:defRPr/>
              </a:pPr>
              <a:t>‹#›</a:t>
            </a:fld>
            <a:endParaRPr lang="de-DE" altLang="de-DE"/>
          </a:p>
        </p:txBody>
      </p:sp>
    </p:spTree>
    <p:extLst>
      <p:ext uri="{BB962C8B-B14F-4D97-AF65-F5344CB8AC3E}">
        <p14:creationId xmlns:p14="http://schemas.microsoft.com/office/powerpoint/2010/main" val="13730135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362" name="Rectangle 2"/>
          <p:cNvSpPr>
            <a:spLocks noGrp="1" noChangeArrowheads="1"/>
          </p:cNvSpPr>
          <p:nvPr>
            <p:ph type="hdr" sz="quarter"/>
          </p:nvPr>
        </p:nvSpPr>
        <p:spPr bwMode="auto">
          <a:xfrm>
            <a:off x="0" y="0"/>
            <a:ext cx="2945660"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ltLang="de-DE"/>
          </a:p>
        </p:txBody>
      </p:sp>
      <p:sp>
        <p:nvSpPr>
          <p:cNvPr id="15363" name="Rectangle 3"/>
          <p:cNvSpPr>
            <a:spLocks noGrp="1" noChangeArrowheads="1"/>
          </p:cNvSpPr>
          <p:nvPr>
            <p:ph type="dt" idx="1"/>
          </p:nvPr>
        </p:nvSpPr>
        <p:spPr bwMode="auto">
          <a:xfrm>
            <a:off x="3850432" y="0"/>
            <a:ext cx="2945660" cy="496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endParaRPr lang="de-DE" altLang="de-DE"/>
          </a:p>
        </p:txBody>
      </p:sp>
      <p:sp>
        <p:nvSpPr>
          <p:cNvPr id="8196" name="Rectangle 4"/>
          <p:cNvSpPr>
            <a:spLocks noGrp="1" noRot="1" noChangeAspect="1" noChangeArrowheads="1" noTextEdit="1"/>
          </p:cNvSpPr>
          <p:nvPr>
            <p:ph type="sldImg" idx="2"/>
          </p:nvPr>
        </p:nvSpPr>
        <p:spPr bwMode="auto">
          <a:xfrm>
            <a:off x="766763" y="744538"/>
            <a:ext cx="5264150"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365" name="Rectangle 5"/>
          <p:cNvSpPr>
            <a:spLocks noGrp="1" noChangeArrowheads="1"/>
          </p:cNvSpPr>
          <p:nvPr>
            <p:ph type="body" sz="quarter" idx="3"/>
          </p:nvPr>
        </p:nvSpPr>
        <p:spPr bwMode="auto">
          <a:xfrm>
            <a:off x="679768" y="4717611"/>
            <a:ext cx="5438140" cy="44671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t" anchorCtr="0" compatLnSpc="1">
            <a:prstTxWarp prst="textNoShape">
              <a:avLst/>
            </a:prstTxWarp>
          </a:bodyPr>
          <a:lstStyle/>
          <a:p>
            <a:pPr lvl="0"/>
            <a:r>
              <a:rPr lang="de-DE" altLang="de-DE" noProof="0" smtClean="0"/>
              <a:t>Textmasterformate durch Klicken bearbeiten</a:t>
            </a:r>
          </a:p>
          <a:p>
            <a:pPr lvl="1"/>
            <a:r>
              <a:rPr lang="de-DE" altLang="de-DE" noProof="0" smtClean="0"/>
              <a:t>Zweite Ebene</a:t>
            </a:r>
          </a:p>
          <a:p>
            <a:pPr lvl="2"/>
            <a:r>
              <a:rPr lang="de-DE" altLang="de-DE" noProof="0" smtClean="0"/>
              <a:t>Dritte Ebene</a:t>
            </a:r>
          </a:p>
          <a:p>
            <a:pPr lvl="3"/>
            <a:r>
              <a:rPr lang="de-DE" altLang="de-DE" noProof="0" smtClean="0"/>
              <a:t>Vierte Ebene</a:t>
            </a:r>
          </a:p>
          <a:p>
            <a:pPr lvl="4"/>
            <a:r>
              <a:rPr lang="de-DE" altLang="de-DE" noProof="0" smtClean="0"/>
              <a:t>Fünfte Ebene</a:t>
            </a:r>
          </a:p>
        </p:txBody>
      </p:sp>
      <p:sp>
        <p:nvSpPr>
          <p:cNvPr id="15366" name="Rectangle 6"/>
          <p:cNvSpPr>
            <a:spLocks noGrp="1" noChangeArrowheads="1"/>
          </p:cNvSpPr>
          <p:nvPr>
            <p:ph type="ftr" sz="quarter" idx="4"/>
          </p:nvPr>
        </p:nvSpPr>
        <p:spPr bwMode="auto">
          <a:xfrm>
            <a:off x="0" y="9430467"/>
            <a:ext cx="2945660" cy="49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b" anchorCtr="0" compatLnSpc="1">
            <a:prstTxWarp prst="textNoShape">
              <a:avLst/>
            </a:prstTxWarp>
          </a:bodyPr>
          <a:lstStyle>
            <a:lvl1pPr algn="l">
              <a:lnSpc>
                <a:spcPct val="100000"/>
              </a:lnSpc>
              <a:defRPr sz="1200">
                <a:latin typeface="Arial" pitchFamily="34" charset="0"/>
                <a:cs typeface="Arial" pitchFamily="34" charset="0"/>
              </a:defRPr>
            </a:lvl1pPr>
          </a:lstStyle>
          <a:p>
            <a:pPr>
              <a:defRPr/>
            </a:pPr>
            <a:endParaRPr lang="de-DE" altLang="de-DE"/>
          </a:p>
        </p:txBody>
      </p:sp>
      <p:sp>
        <p:nvSpPr>
          <p:cNvPr id="15367" name="Rectangle 7"/>
          <p:cNvSpPr>
            <a:spLocks noGrp="1" noChangeArrowheads="1"/>
          </p:cNvSpPr>
          <p:nvPr>
            <p:ph type="sldNum" sz="quarter" idx="5"/>
          </p:nvPr>
        </p:nvSpPr>
        <p:spPr bwMode="auto">
          <a:xfrm>
            <a:off x="3850432" y="9430467"/>
            <a:ext cx="2945660" cy="496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285" tIns="45642" rIns="91285" bIns="45642" numCol="1" anchor="b" anchorCtr="0" compatLnSpc="1">
            <a:prstTxWarp prst="textNoShape">
              <a:avLst/>
            </a:prstTxWarp>
          </a:bodyPr>
          <a:lstStyle>
            <a:lvl1pPr algn="r">
              <a:lnSpc>
                <a:spcPct val="100000"/>
              </a:lnSpc>
              <a:defRPr sz="1200">
                <a:latin typeface="Arial" pitchFamily="34" charset="0"/>
                <a:cs typeface="Arial" pitchFamily="34" charset="0"/>
              </a:defRPr>
            </a:lvl1pPr>
          </a:lstStyle>
          <a:p>
            <a:pPr>
              <a:defRPr/>
            </a:pPr>
            <a:fld id="{B8243AC3-382F-4117-ACBC-B2E3468CDC64}" type="slidenum">
              <a:rPr lang="de-DE" altLang="de-DE"/>
              <a:pPr>
                <a:defRPr/>
              </a:pPr>
              <a:t>‹#›</a:t>
            </a:fld>
            <a:endParaRPr lang="de-DE" altLang="de-DE"/>
          </a:p>
        </p:txBody>
      </p:sp>
    </p:spTree>
    <p:extLst>
      <p:ext uri="{BB962C8B-B14F-4D97-AF65-F5344CB8AC3E}">
        <p14:creationId xmlns:p14="http://schemas.microsoft.com/office/powerpoint/2010/main" val="33975341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179388" indent="-177800" algn="l" rtl="0" eaLnBrk="0" fontAlgn="base" hangingPunct="0">
      <a:spcBef>
        <a:spcPct val="30000"/>
      </a:spcBef>
      <a:spcAft>
        <a:spcPct val="0"/>
      </a:spcAft>
      <a:buChar char="•"/>
      <a:defRPr sz="1200" kern="1200">
        <a:solidFill>
          <a:schemeClr val="tx1"/>
        </a:solidFill>
        <a:latin typeface="Arial" pitchFamily="34" charset="0"/>
        <a:ea typeface="+mn-ea"/>
        <a:cs typeface="Arial" pitchFamily="34" charset="0"/>
      </a:defRPr>
    </a:lvl2pPr>
    <a:lvl3pPr marL="358775" indent="-177800" algn="l" rtl="0" eaLnBrk="0" fontAlgn="base" hangingPunct="0">
      <a:spcBef>
        <a:spcPct val="30000"/>
      </a:spcBef>
      <a:spcAft>
        <a:spcPct val="0"/>
      </a:spcAft>
      <a:buChar char="•"/>
      <a:defRPr sz="1200" kern="1200">
        <a:solidFill>
          <a:schemeClr val="tx1"/>
        </a:solidFill>
        <a:latin typeface="Arial" pitchFamily="34" charset="0"/>
        <a:ea typeface="+mn-ea"/>
        <a:cs typeface="Arial" pitchFamily="34" charset="0"/>
      </a:defRPr>
    </a:lvl3pPr>
    <a:lvl4pPr marL="538163" indent="-177800" algn="l" rtl="0" eaLnBrk="0" fontAlgn="base" hangingPunct="0">
      <a:spcBef>
        <a:spcPct val="30000"/>
      </a:spcBef>
      <a:spcAft>
        <a:spcPct val="0"/>
      </a:spcAft>
      <a:buChar char="•"/>
      <a:defRPr sz="1200" kern="1200">
        <a:solidFill>
          <a:schemeClr val="tx1"/>
        </a:solidFill>
        <a:latin typeface="Arial" pitchFamily="34" charset="0"/>
        <a:ea typeface="+mn-ea"/>
        <a:cs typeface="Arial" pitchFamily="34" charset="0"/>
      </a:defRPr>
    </a:lvl4pPr>
    <a:lvl5pPr marL="717550" indent="-177800" algn="l" rtl="0" eaLnBrk="0" fontAlgn="base" hangingPunct="0">
      <a:spcBef>
        <a:spcPct val="30000"/>
      </a:spcBef>
      <a:spcAft>
        <a:spcPct val="0"/>
      </a:spcAft>
      <a:buChar char="•"/>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2">
    <p:bg>
      <p:bgPr>
        <a:solidFill>
          <a:srgbClr val="0085AD"/>
        </a:solidFill>
        <a:effectLst/>
      </p:bgPr>
    </p:bg>
    <p:spTree>
      <p:nvGrpSpPr>
        <p:cNvPr id="1" name=""/>
        <p:cNvGrpSpPr/>
        <p:nvPr/>
      </p:nvGrpSpPr>
      <p:grpSpPr>
        <a:xfrm>
          <a:off x="0" y="0"/>
          <a:ext cx="0" cy="0"/>
          <a:chOff x="0" y="0"/>
          <a:chExt cx="0" cy="0"/>
        </a:xfrm>
      </p:grpSpPr>
      <p:sp>
        <p:nvSpPr>
          <p:cNvPr id="4" name="Rectangle 15"/>
          <p:cNvSpPr>
            <a:spLocks noChangeArrowheads="1"/>
          </p:cNvSpPr>
          <p:nvPr/>
        </p:nvSpPr>
        <p:spPr bwMode="auto">
          <a:xfrm>
            <a:off x="0" y="6659563"/>
            <a:ext cx="10693400" cy="901700"/>
          </a:xfrm>
          <a:prstGeom prst="rect">
            <a:avLst/>
          </a:prstGeom>
          <a:gradFill rotWithShape="1">
            <a:gsLst>
              <a:gs pos="0">
                <a:schemeClr val="accent3"/>
              </a:gs>
              <a:gs pos="100000">
                <a:schemeClr val="tx2"/>
              </a:gs>
            </a:gsLst>
            <a:lin ang="0" scaled="1"/>
          </a:gradFill>
          <a:ln>
            <a:noFill/>
          </a:ln>
          <a:effectLst/>
        </p:spPr>
        <p:txBody>
          <a:bodyPr wrap="none" anchor="ctr"/>
          <a:lstStyle/>
          <a:p>
            <a:pPr algn="ctr">
              <a:lnSpc>
                <a:spcPct val="115000"/>
              </a:lnSpc>
              <a:defRPr/>
            </a:pPr>
            <a:endParaRPr lang="de-DE">
              <a:latin typeface="Arial" pitchFamily="34" charset="0"/>
              <a:cs typeface="Arial" pitchFamily="34" charset="0"/>
            </a:endParaRPr>
          </a:p>
        </p:txBody>
      </p:sp>
      <p:sp>
        <p:nvSpPr>
          <p:cNvPr id="5" name="Rechteck 11"/>
          <p:cNvSpPr/>
          <p:nvPr/>
        </p:nvSpPr>
        <p:spPr bwMode="auto">
          <a:xfrm>
            <a:off x="0" y="0"/>
            <a:ext cx="10688638" cy="6673850"/>
          </a:xfrm>
          <a:prstGeom prst="rect">
            <a:avLst/>
          </a:prstGeom>
          <a:solidFill>
            <a:schemeClr val="accent5"/>
          </a:solidFill>
          <a:ln w="9525" cap="flat" cmpd="sng" algn="ctr">
            <a:noFill/>
            <a:prstDash val="solid"/>
            <a:round/>
            <a:headEnd type="none" w="med" len="med"/>
            <a:tailEnd type="none" w="med" len="med"/>
          </a:ln>
          <a:effectLst/>
        </p:spPr>
        <p:txBody>
          <a:bodyPr anchor="ctr"/>
          <a:lstStyle/>
          <a:p>
            <a:pPr algn="ctr" defTabSz="1042988">
              <a:lnSpc>
                <a:spcPct val="115000"/>
              </a:lnSpc>
              <a:defRPr/>
            </a:pPr>
            <a:endParaRPr lang="de-DE">
              <a:latin typeface="Arial" pitchFamily="34" charset="0"/>
              <a:cs typeface="Arial" pitchFamily="34" charset="0"/>
            </a:endParaRPr>
          </a:p>
        </p:txBody>
      </p:sp>
      <p:pic>
        <p:nvPicPr>
          <p:cNvPr id="6" name="Picture 5" descr="B3"/>
          <p:cNvPicPr>
            <a:picLocks noChangeAspect="1" noChangeArrowheads="1"/>
          </p:cNvPicPr>
          <p:nvPr/>
        </p:nvPicPr>
        <p:blipFill>
          <a:blip r:embed="rId2">
            <a:extLst>
              <a:ext uri="{28A0092B-C50C-407E-A947-70E740481C1C}">
                <a14:useLocalDpi xmlns:a14="http://schemas.microsoft.com/office/drawing/2010/main" val="0"/>
              </a:ext>
            </a:extLst>
          </a:blip>
          <a:srcRect b="1108"/>
          <a:stretch>
            <a:fillRect/>
          </a:stretch>
        </p:blipFill>
        <p:spPr bwMode="auto">
          <a:xfrm>
            <a:off x="0" y="0"/>
            <a:ext cx="10693400" cy="6659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20"/>
          <p:cNvGrpSpPr>
            <a:grpSpLocks/>
          </p:cNvGrpSpPr>
          <p:nvPr/>
        </p:nvGrpSpPr>
        <p:grpSpPr bwMode="auto">
          <a:xfrm>
            <a:off x="0" y="6661013"/>
            <a:ext cx="10693400" cy="107950"/>
            <a:chOff x="0" y="4195"/>
            <a:chExt cx="6736" cy="68"/>
          </a:xfrm>
          <a:solidFill>
            <a:schemeClr val="accent1"/>
          </a:solidFill>
        </p:grpSpPr>
        <p:sp>
          <p:nvSpPr>
            <p:cNvPr id="8" name="Rectangle 7"/>
            <p:cNvSpPr>
              <a:spLocks noChangeArrowheads="1"/>
            </p:cNvSpPr>
            <p:nvPr/>
          </p:nvSpPr>
          <p:spPr bwMode="auto">
            <a:xfrm>
              <a:off x="0" y="4195"/>
              <a:ext cx="6733" cy="2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5000"/>
                </a:lnSpc>
                <a:defRPr/>
              </a:pPr>
              <a:endParaRPr lang="de-DE">
                <a:latin typeface="Arial" pitchFamily="34" charset="0"/>
                <a:cs typeface="Arial" pitchFamily="34" charset="0"/>
              </a:endParaRPr>
            </a:p>
          </p:txBody>
        </p:sp>
        <p:sp>
          <p:nvSpPr>
            <p:cNvPr id="9" name="Rectangle 8"/>
            <p:cNvSpPr>
              <a:spLocks noChangeArrowheads="1"/>
            </p:cNvSpPr>
            <p:nvPr/>
          </p:nvSpPr>
          <p:spPr bwMode="auto">
            <a:xfrm>
              <a:off x="1826" y="4195"/>
              <a:ext cx="4910" cy="68"/>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lnSpc>
                  <a:spcPct val="115000"/>
                </a:lnSpc>
                <a:defRPr/>
              </a:pPr>
              <a:endParaRPr lang="de-DE">
                <a:latin typeface="Arial" pitchFamily="34" charset="0"/>
                <a:cs typeface="Arial" pitchFamily="34" charset="0"/>
              </a:endParaRPr>
            </a:p>
          </p:txBody>
        </p:sp>
      </p:grpSp>
      <p:pic>
        <p:nvPicPr>
          <p:cNvPr id="10" name="Picture 17" descr="Logo_Def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35938" y="6707188"/>
            <a:ext cx="23304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ZoneTexte 17"/>
          <p:cNvSpPr txBox="1">
            <a:spLocks noChangeArrowheads="1"/>
          </p:cNvSpPr>
          <p:nvPr/>
        </p:nvSpPr>
        <p:spPr bwMode="auto">
          <a:xfrm rot="16200000">
            <a:off x="-3211982" y="3287981"/>
            <a:ext cx="6663684"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defRPr/>
            </a:pPr>
            <a:r>
              <a:rPr lang="en-GB" sz="500" dirty="0" smtClean="0">
                <a:solidFill>
                  <a:schemeClr val="bg1"/>
                </a:solidFill>
                <a:ea typeface="ＭＳ Ｐゴシック" pitchFamily="34" charset="-128"/>
              </a:rPr>
              <a:t>This document and its content is the property of Paradigm Secure Communications Ltd &amp; Paradigm Services Ltd and is strictly confidential. It shall not be communicated to any third party without the written consent of Paradigm Companies.</a:t>
            </a:r>
          </a:p>
        </p:txBody>
      </p:sp>
      <p:sp>
        <p:nvSpPr>
          <p:cNvPr id="23555" name="Rectangle 3"/>
          <p:cNvSpPr>
            <a:spLocks noGrp="1" noChangeArrowheads="1"/>
          </p:cNvSpPr>
          <p:nvPr>
            <p:ph type="ctrTitle" hasCustomPrompt="1"/>
          </p:nvPr>
        </p:nvSpPr>
        <p:spPr>
          <a:xfrm>
            <a:off x="2898775" y="3248025"/>
            <a:ext cx="7380288" cy="2152650"/>
          </a:xfrm>
        </p:spPr>
        <p:txBody>
          <a:bodyPr/>
          <a:lstStyle>
            <a:lvl1pPr>
              <a:lnSpc>
                <a:spcPct val="105000"/>
              </a:lnSpc>
              <a:defRPr sz="3000" baseline="0">
                <a:solidFill>
                  <a:schemeClr val="bg1"/>
                </a:solidFill>
              </a:defRPr>
            </a:lvl1pPr>
          </a:lstStyle>
          <a:p>
            <a:pPr lvl="0"/>
            <a:r>
              <a:rPr lang="en-US" altLang="de-DE" noProof="0" dirty="0" smtClean="0"/>
              <a:t>The SKYNET 5 Response to</a:t>
            </a:r>
            <a:br>
              <a:rPr lang="en-US" altLang="de-DE" noProof="0" dirty="0" smtClean="0"/>
            </a:br>
            <a:r>
              <a:rPr lang="en-US" altLang="de-DE" noProof="0" dirty="0" smtClean="0"/>
              <a:t>Extreme SpaceWx</a:t>
            </a:r>
            <a:endParaRPr lang="de-DE" altLang="de-DE" noProof="0" dirty="0" smtClean="0"/>
          </a:p>
        </p:txBody>
      </p:sp>
      <p:sp>
        <p:nvSpPr>
          <p:cNvPr id="23556" name="Rectangle 4"/>
          <p:cNvSpPr>
            <a:spLocks noGrp="1" noChangeArrowheads="1"/>
          </p:cNvSpPr>
          <p:nvPr>
            <p:ph type="subTitle" idx="1" hasCustomPrompt="1"/>
          </p:nvPr>
        </p:nvSpPr>
        <p:spPr>
          <a:xfrm>
            <a:off x="2898775" y="5508625"/>
            <a:ext cx="7380288" cy="800100"/>
          </a:xfrm>
        </p:spPr>
        <p:txBody>
          <a:bodyPr anchor="b"/>
          <a:lstStyle>
            <a:lvl1pPr>
              <a:lnSpc>
                <a:spcPct val="110000"/>
              </a:lnSpc>
              <a:defRPr baseline="0">
                <a:solidFill>
                  <a:schemeClr val="bg1"/>
                </a:solidFill>
              </a:defRPr>
            </a:lvl1pPr>
          </a:lstStyle>
          <a:p>
            <a:pPr lvl="0"/>
            <a:r>
              <a:rPr lang="en-US" altLang="de-DE" noProof="0" dirty="0" smtClean="0"/>
              <a:t>Stakeholder Training – SMA 170 - 150925</a:t>
            </a:r>
            <a:endParaRPr lang="de-DE" altLang="de-DE" noProof="0" dirty="0" smtClean="0"/>
          </a:p>
        </p:txBody>
      </p:sp>
      <p:sp>
        <p:nvSpPr>
          <p:cNvPr id="12" name="Rectangle 5"/>
          <p:cNvSpPr>
            <a:spLocks noGrp="1" noChangeArrowheads="1"/>
          </p:cNvSpPr>
          <p:nvPr>
            <p:ph type="ftr" sz="quarter" idx="3"/>
          </p:nvPr>
        </p:nvSpPr>
        <p:spPr bwMode="auto">
          <a:xfrm>
            <a:off x="414338" y="252413"/>
            <a:ext cx="9900914" cy="28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defTabSz="1042988">
              <a:lnSpc>
                <a:spcPct val="100000"/>
              </a:lnSpc>
              <a:defRPr sz="900">
                <a:solidFill>
                  <a:schemeClr val="bg1"/>
                </a:solidFill>
                <a:latin typeface="Arial" pitchFamily="34" charset="0"/>
                <a:cs typeface="Arial" pitchFamily="34" charset="0"/>
              </a:defRPr>
            </a:lvl1pPr>
          </a:lstStyle>
          <a:p>
            <a:pPr>
              <a:defRPr/>
            </a:pPr>
            <a:endParaRPr lang="de-DE" altLang="de-DE" dirty="0"/>
          </a:p>
        </p:txBody>
      </p:sp>
      <p:sp>
        <p:nvSpPr>
          <p:cNvPr id="13" name="Rectangle 5"/>
          <p:cNvSpPr txBox="1">
            <a:spLocks noChangeArrowheads="1"/>
          </p:cNvSpPr>
          <p:nvPr userDrawn="1"/>
        </p:nvSpPr>
        <p:spPr bwMode="auto">
          <a:xfrm>
            <a:off x="378148" y="7092999"/>
            <a:ext cx="9900914" cy="28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de-DE"/>
            </a:defPPr>
            <a:lvl1pPr algn="ctr" defTabSz="1042988" rtl="0" fontAlgn="base">
              <a:lnSpc>
                <a:spcPct val="100000"/>
              </a:lnSpc>
              <a:spcBef>
                <a:spcPct val="0"/>
              </a:spcBef>
              <a:spcAft>
                <a:spcPct val="0"/>
              </a:spcAft>
              <a:defRPr sz="9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500" kern="1200">
                <a:solidFill>
                  <a:schemeClr val="tx1"/>
                </a:solidFill>
                <a:latin typeface="Arial" charset="0"/>
                <a:ea typeface="+mn-ea"/>
                <a:cs typeface="Arial" charset="0"/>
              </a:defRPr>
            </a:lvl2pPr>
            <a:lvl3pPr marL="914400" algn="l" rtl="0" fontAlgn="base">
              <a:spcBef>
                <a:spcPct val="0"/>
              </a:spcBef>
              <a:spcAft>
                <a:spcPct val="0"/>
              </a:spcAft>
              <a:defRPr sz="1500" kern="1200">
                <a:solidFill>
                  <a:schemeClr val="tx1"/>
                </a:solidFill>
                <a:latin typeface="Arial" charset="0"/>
                <a:ea typeface="+mn-ea"/>
                <a:cs typeface="Arial" charset="0"/>
              </a:defRPr>
            </a:lvl3pPr>
            <a:lvl4pPr marL="1371600" algn="l" rtl="0" fontAlgn="base">
              <a:spcBef>
                <a:spcPct val="0"/>
              </a:spcBef>
              <a:spcAft>
                <a:spcPct val="0"/>
              </a:spcAft>
              <a:defRPr sz="1500" kern="1200">
                <a:solidFill>
                  <a:schemeClr val="tx1"/>
                </a:solidFill>
                <a:latin typeface="Arial" charset="0"/>
                <a:ea typeface="+mn-ea"/>
                <a:cs typeface="Arial" charset="0"/>
              </a:defRPr>
            </a:lvl4pPr>
            <a:lvl5pPr marL="1828800" algn="l" rtl="0" fontAlgn="base">
              <a:spcBef>
                <a:spcPct val="0"/>
              </a:spcBef>
              <a:spcAft>
                <a:spcPct val="0"/>
              </a:spcAft>
              <a:defRPr sz="1500" kern="1200">
                <a:solidFill>
                  <a:schemeClr val="tx1"/>
                </a:solidFill>
                <a:latin typeface="Arial" charset="0"/>
                <a:ea typeface="+mn-ea"/>
                <a:cs typeface="Arial" charset="0"/>
              </a:defRPr>
            </a:lvl5pPr>
            <a:lvl6pPr marL="2286000" algn="l" defTabSz="914400" rtl="0" eaLnBrk="1" latinLnBrk="0" hangingPunct="1">
              <a:defRPr sz="1500" kern="1200">
                <a:solidFill>
                  <a:schemeClr val="tx1"/>
                </a:solidFill>
                <a:latin typeface="Arial" charset="0"/>
                <a:ea typeface="+mn-ea"/>
                <a:cs typeface="Arial" charset="0"/>
              </a:defRPr>
            </a:lvl6pPr>
            <a:lvl7pPr marL="2743200" algn="l" defTabSz="914400" rtl="0" eaLnBrk="1" latinLnBrk="0" hangingPunct="1">
              <a:defRPr sz="1500" kern="1200">
                <a:solidFill>
                  <a:schemeClr val="tx1"/>
                </a:solidFill>
                <a:latin typeface="Arial" charset="0"/>
                <a:ea typeface="+mn-ea"/>
                <a:cs typeface="Arial" charset="0"/>
              </a:defRPr>
            </a:lvl7pPr>
            <a:lvl8pPr marL="3200400" algn="l" defTabSz="914400" rtl="0" eaLnBrk="1" latinLnBrk="0" hangingPunct="1">
              <a:defRPr sz="1500" kern="1200">
                <a:solidFill>
                  <a:schemeClr val="tx1"/>
                </a:solidFill>
                <a:latin typeface="Arial" charset="0"/>
                <a:ea typeface="+mn-ea"/>
                <a:cs typeface="Arial" charset="0"/>
              </a:defRPr>
            </a:lvl8pPr>
            <a:lvl9pPr marL="3657600" algn="l" defTabSz="914400" rtl="0" eaLnBrk="1" latinLnBrk="0" hangingPunct="1">
              <a:defRPr sz="1500" kern="1200">
                <a:solidFill>
                  <a:schemeClr val="tx1"/>
                </a:solidFill>
                <a:latin typeface="Arial" charset="0"/>
                <a:ea typeface="+mn-ea"/>
                <a:cs typeface="Arial" charset="0"/>
              </a:defRPr>
            </a:lvl9pPr>
          </a:lstStyle>
          <a:p>
            <a:pPr>
              <a:defRPr/>
            </a:pPr>
            <a:endParaRPr lang="de-DE" altLang="de-DE" dirty="0"/>
          </a:p>
        </p:txBody>
      </p:sp>
      <p:sp>
        <p:nvSpPr>
          <p:cNvPr id="14" name="Rectangle 6"/>
          <p:cNvSpPr>
            <a:spLocks noGrp="1" noChangeArrowheads="1"/>
          </p:cNvSpPr>
          <p:nvPr>
            <p:ph type="sldNum" sz="quarter" idx="4"/>
          </p:nvPr>
        </p:nvSpPr>
        <p:spPr bwMode="auto">
          <a:xfrm>
            <a:off x="0" y="6876976"/>
            <a:ext cx="95421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a:lnSpc>
                <a:spcPct val="100000"/>
              </a:lnSpc>
              <a:defRPr sz="3200">
                <a:latin typeface="Arial" pitchFamily="34" charset="0"/>
                <a:cs typeface="Arial" pitchFamily="34" charset="0"/>
              </a:defRPr>
            </a:lvl1pPr>
          </a:lstStyle>
          <a:p>
            <a:pPr>
              <a:defRPr/>
            </a:pPr>
            <a:fld id="{7945B673-05A9-43F7-9730-6D246F40EE09}" type="slidenum">
              <a:rPr lang="de-DE" altLang="de-DE" smtClean="0"/>
              <a:pPr>
                <a:defRPr/>
              </a:pPr>
              <a:t>‹#›</a:t>
            </a:fld>
            <a:endParaRPr lang="de-DE" altLang="de-DE" dirty="0"/>
          </a:p>
        </p:txBody>
      </p:sp>
    </p:spTree>
    <p:extLst>
      <p:ext uri="{BB962C8B-B14F-4D97-AF65-F5344CB8AC3E}">
        <p14:creationId xmlns:p14="http://schemas.microsoft.com/office/powerpoint/2010/main" val="342003269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a:p>
        </p:txBody>
      </p:sp>
      <p:sp>
        <p:nvSpPr>
          <p:cNvPr id="5" name="Rectangle 5"/>
          <p:cNvSpPr>
            <a:spLocks noGrp="1" noChangeArrowheads="1"/>
          </p:cNvSpPr>
          <p:nvPr>
            <p:ph type="ftr" sz="quarter" idx="11"/>
          </p:nvPr>
        </p:nvSpPr>
        <p:spPr>
          <a:xfrm>
            <a:off x="414338" y="252413"/>
            <a:ext cx="9828906" cy="287858"/>
          </a:xfrm>
          <a:ln/>
        </p:spPr>
        <p:txBody>
          <a:bodyPr/>
          <a:lstStyle>
            <a:lvl1pPr>
              <a:defRPr/>
            </a:lvl1pPr>
          </a:lstStyle>
          <a:p>
            <a:pPr>
              <a:defRPr/>
            </a:pPr>
            <a:endParaRPr lang="de-DE" altLang="de-DE" dirty="0"/>
          </a:p>
        </p:txBody>
      </p:sp>
      <p:sp>
        <p:nvSpPr>
          <p:cNvPr id="6" name="Rectangle 6"/>
          <p:cNvSpPr>
            <a:spLocks noGrp="1" noChangeArrowheads="1"/>
          </p:cNvSpPr>
          <p:nvPr>
            <p:ph type="sldNum" sz="quarter" idx="12"/>
          </p:nvPr>
        </p:nvSpPr>
        <p:spPr>
          <a:xfrm>
            <a:off x="0" y="6910119"/>
            <a:ext cx="901700" cy="648306"/>
          </a:xfrm>
          <a:ln/>
        </p:spPr>
        <p:txBody>
          <a:bodyPr/>
          <a:lstStyle>
            <a:lvl1pPr>
              <a:defRPr sz="3200"/>
            </a:lvl1pPr>
          </a:lstStyle>
          <a:p>
            <a:pPr>
              <a:defRPr/>
            </a:pPr>
            <a:fld id="{0B9889BA-0DD9-4EA1-B47C-7944E9910567}" type="slidenum">
              <a:rPr lang="de-DE" altLang="de-DE" smtClean="0"/>
              <a:pPr>
                <a:defRPr/>
              </a:pPr>
              <a:t>‹#›</a:t>
            </a:fld>
            <a:endParaRPr lang="de-DE" altLang="de-DE" dirty="0"/>
          </a:p>
        </p:txBody>
      </p:sp>
    </p:spTree>
    <p:extLst>
      <p:ext uri="{BB962C8B-B14F-4D97-AF65-F5344CB8AC3E}">
        <p14:creationId xmlns:p14="http://schemas.microsoft.com/office/powerpoint/2010/main" val="363426776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2 Contents">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Inhaltsplatzhalter 2"/>
          <p:cNvSpPr>
            <a:spLocks noGrp="1"/>
          </p:cNvSpPr>
          <p:nvPr>
            <p:ph idx="1"/>
          </p:nvPr>
        </p:nvSpPr>
        <p:spPr>
          <a:xfrm>
            <a:off x="414338" y="2006600"/>
            <a:ext cx="4752342" cy="472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7" name="Inhaltsplatzhalter 2"/>
          <p:cNvSpPr>
            <a:spLocks noGrp="1"/>
          </p:cNvSpPr>
          <p:nvPr>
            <p:ph idx="13"/>
          </p:nvPr>
        </p:nvSpPr>
        <p:spPr>
          <a:xfrm>
            <a:off x="5526720" y="2006600"/>
            <a:ext cx="4752343" cy="472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6" name="Rectangle 5"/>
          <p:cNvSpPr>
            <a:spLocks noGrp="1" noChangeArrowheads="1"/>
          </p:cNvSpPr>
          <p:nvPr>
            <p:ph type="ftr" sz="quarter" idx="15"/>
          </p:nvPr>
        </p:nvSpPr>
        <p:spPr>
          <a:ln/>
        </p:spPr>
        <p:txBody>
          <a:bodyPr/>
          <a:lstStyle>
            <a:lvl1pPr>
              <a:defRPr/>
            </a:lvl1pPr>
          </a:lstStyle>
          <a:p>
            <a:pPr>
              <a:defRPr/>
            </a:pPr>
            <a:endParaRPr lang="de-DE" altLang="de-DE" dirty="0"/>
          </a:p>
        </p:txBody>
      </p:sp>
      <p:sp>
        <p:nvSpPr>
          <p:cNvPr id="8" name="Rectangle 6"/>
          <p:cNvSpPr>
            <a:spLocks noGrp="1" noChangeArrowheads="1"/>
          </p:cNvSpPr>
          <p:nvPr>
            <p:ph type="sldNum" sz="quarter" idx="16"/>
          </p:nvPr>
        </p:nvSpPr>
        <p:spPr>
          <a:ln/>
        </p:spPr>
        <p:txBody>
          <a:bodyPr/>
          <a:lstStyle>
            <a:lvl1pPr>
              <a:defRPr/>
            </a:lvl1pPr>
          </a:lstStyle>
          <a:p>
            <a:pPr>
              <a:defRPr/>
            </a:pPr>
            <a:fld id="{5784F01B-CA22-410E-BA1A-F938D63BCC12}" type="slidenum">
              <a:rPr lang="de-DE" altLang="de-DE"/>
              <a:pPr>
                <a:defRPr/>
              </a:pPr>
              <a:t>‹#›</a:t>
            </a:fld>
            <a:endParaRPr lang="de-DE" altLang="de-DE" dirty="0"/>
          </a:p>
        </p:txBody>
      </p:sp>
    </p:spTree>
    <p:extLst>
      <p:ext uri="{BB962C8B-B14F-4D97-AF65-F5344CB8AC3E}">
        <p14:creationId xmlns:p14="http://schemas.microsoft.com/office/powerpoint/2010/main" val="345355225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Click to edit Master title style</a:t>
            </a:r>
            <a:endParaRPr lang="de-DE"/>
          </a:p>
        </p:txBody>
      </p:sp>
      <p:sp>
        <p:nvSpPr>
          <p:cNvPr id="3" name="Rectangle 4"/>
          <p:cNvSpPr>
            <a:spLocks noGrp="1" noChangeArrowheads="1"/>
          </p:cNvSpPr>
          <p:nvPr>
            <p:ph type="dt" sz="half" idx="10"/>
          </p:nvPr>
        </p:nvSpPr>
        <p:spPr>
          <a:xfrm>
            <a:off x="1098228" y="7092999"/>
            <a:ext cx="3384872" cy="273001"/>
          </a:xfrm>
          <a:prstGeom prst="rect">
            <a:avLst/>
          </a:prstGeom>
          <a:ln/>
        </p:spPr>
        <p:txBody>
          <a:bodyPr/>
          <a:lstStyle>
            <a:lvl1pPr>
              <a:defRPr/>
            </a:lvl1pPr>
          </a:lstStyle>
          <a:p>
            <a:pPr>
              <a:defRPr/>
            </a:pPr>
            <a:endParaRPr lang="de-DE" altLang="de-DE" dirty="0"/>
          </a:p>
        </p:txBody>
      </p:sp>
      <p:sp>
        <p:nvSpPr>
          <p:cNvPr id="4"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02349D3F-9EFB-406E-A6DD-D8742AED4E7E}" type="slidenum">
              <a:rPr lang="de-DE" altLang="de-DE"/>
              <a:pPr>
                <a:defRPr/>
              </a:pPr>
              <a:t>‹#›</a:t>
            </a:fld>
            <a:endParaRPr lang="de-DE" altLang="de-DE"/>
          </a:p>
        </p:txBody>
      </p:sp>
    </p:spTree>
    <p:extLst>
      <p:ext uri="{BB962C8B-B14F-4D97-AF65-F5344CB8AC3E}">
        <p14:creationId xmlns:p14="http://schemas.microsoft.com/office/powerpoint/2010/main" val="417068263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3" name="Rectangle 5"/>
          <p:cNvSpPr>
            <a:spLocks noGrp="1" noChangeArrowheads="1"/>
          </p:cNvSpPr>
          <p:nvPr>
            <p:ph type="ftr" sz="quarter" idx="11"/>
          </p:nvPr>
        </p:nvSpPr>
        <p:spPr>
          <a:ln/>
        </p:spPr>
        <p:txBody>
          <a:bodyPr/>
          <a:lstStyle>
            <a:lvl1pPr>
              <a:defRPr/>
            </a:lvl1pPr>
          </a:lstStyle>
          <a:p>
            <a:pPr>
              <a:defRPr/>
            </a:pPr>
            <a:endParaRPr lang="de-DE" altLang="de-DE" dirty="0"/>
          </a:p>
        </p:txBody>
      </p:sp>
      <p:sp>
        <p:nvSpPr>
          <p:cNvPr id="4" name="Rectangle 6"/>
          <p:cNvSpPr>
            <a:spLocks noGrp="1" noChangeArrowheads="1"/>
          </p:cNvSpPr>
          <p:nvPr>
            <p:ph type="sldNum" sz="quarter" idx="12"/>
          </p:nvPr>
        </p:nvSpPr>
        <p:spPr>
          <a:ln/>
        </p:spPr>
        <p:txBody>
          <a:bodyPr/>
          <a:lstStyle>
            <a:lvl1pPr>
              <a:defRPr/>
            </a:lvl1pPr>
          </a:lstStyle>
          <a:p>
            <a:pPr>
              <a:defRPr/>
            </a:pPr>
            <a:fld id="{C0B8B17A-8337-46FB-8992-DBC582A5FA58}" type="slidenum">
              <a:rPr lang="de-DE" altLang="de-DE"/>
              <a:pPr>
                <a:defRPr/>
              </a:pPr>
              <a:t>‹#›</a:t>
            </a:fld>
            <a:endParaRPr lang="de-DE" altLang="de-DE"/>
          </a:p>
        </p:txBody>
      </p:sp>
    </p:spTree>
    <p:extLst>
      <p:ext uri="{BB962C8B-B14F-4D97-AF65-F5344CB8AC3E}">
        <p14:creationId xmlns:p14="http://schemas.microsoft.com/office/powerpoint/2010/main" val="473966791"/>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09784" y="1717038"/>
            <a:ext cx="5005105" cy="5002336"/>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5393114" y="1717038"/>
            <a:ext cx="5006961" cy="5002336"/>
          </a:xfrm>
        </p:spPr>
        <p:txBody>
          <a:bodyPr/>
          <a:lstStyle>
            <a:lvl1pPr>
              <a:defRPr sz="3200"/>
            </a:lvl1pPr>
            <a:lvl2pPr>
              <a:defRPr sz="2700"/>
            </a:lvl2pPr>
            <a:lvl3pPr>
              <a:defRPr sz="23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noChangeArrowheads="1"/>
          </p:cNvSpPr>
          <p:nvPr>
            <p:ph type="dt" sz="half" idx="10"/>
          </p:nvPr>
        </p:nvSpPr>
        <p:spPr>
          <a:xfrm>
            <a:off x="414338" y="7129463"/>
            <a:ext cx="4068762" cy="236537"/>
          </a:xfrm>
          <a:prstGeom prst="rect">
            <a:avLst/>
          </a:prstGeom>
          <a:ln/>
        </p:spPr>
        <p:txBody>
          <a:bodyPr/>
          <a:lstStyle>
            <a:lvl1pPr>
              <a:defRPr/>
            </a:lvl1pPr>
          </a:lstStyle>
          <a:p>
            <a:pPr>
              <a:defRPr/>
            </a:pPr>
            <a:r>
              <a:rPr lang="en-GB" altLang="en-US"/>
              <a:t>           </a:t>
            </a:r>
          </a:p>
        </p:txBody>
      </p:sp>
      <p:sp>
        <p:nvSpPr>
          <p:cNvPr id="6" name="Rectangle 5"/>
          <p:cNvSpPr>
            <a:spLocks noGrp="1" noChangeArrowheads="1"/>
          </p:cNvSpPr>
          <p:nvPr>
            <p:ph type="ftr" sz="quarter" idx="11"/>
          </p:nvPr>
        </p:nvSpPr>
        <p:spPr>
          <a:ln/>
        </p:spPr>
        <p:txBody>
          <a:bodyPr/>
          <a:lstStyle>
            <a:lvl1pPr>
              <a:defRPr/>
            </a:lvl1pPr>
          </a:lstStyle>
          <a:p>
            <a:pPr>
              <a:defRPr/>
            </a:pPr>
            <a:r>
              <a:rPr lang="en-GB" altLang="en-US"/>
              <a:t>UK RESTRICTED // OFFICIAL – SENSITIVE</a:t>
            </a:r>
          </a:p>
        </p:txBody>
      </p:sp>
    </p:spTree>
    <p:extLst>
      <p:ext uri="{BB962C8B-B14F-4D97-AF65-F5344CB8AC3E}">
        <p14:creationId xmlns:p14="http://schemas.microsoft.com/office/powerpoint/2010/main" val="22795045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14338" y="720725"/>
            <a:ext cx="9864725" cy="971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Titelmasterformat durch Klicken bearbeiten</a:t>
            </a:r>
          </a:p>
        </p:txBody>
      </p:sp>
      <p:sp>
        <p:nvSpPr>
          <p:cNvPr id="1027" name="Rectangle 3"/>
          <p:cNvSpPr>
            <a:spLocks noGrp="1" noChangeArrowheads="1"/>
          </p:cNvSpPr>
          <p:nvPr>
            <p:ph type="body" idx="1"/>
          </p:nvPr>
        </p:nvSpPr>
        <p:spPr bwMode="auto">
          <a:xfrm>
            <a:off x="414338" y="2006600"/>
            <a:ext cx="9864725" cy="472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de-DE" altLang="de-DE" smtClean="0"/>
              <a:t>Textmasterformate durch Klicken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029" name="Rectangle 5"/>
          <p:cNvSpPr>
            <a:spLocks noGrp="1" noChangeArrowheads="1"/>
          </p:cNvSpPr>
          <p:nvPr>
            <p:ph type="ftr" sz="quarter" idx="3"/>
          </p:nvPr>
        </p:nvSpPr>
        <p:spPr bwMode="auto">
          <a:xfrm>
            <a:off x="414338" y="252413"/>
            <a:ext cx="9900914" cy="28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defTabSz="1042988">
              <a:lnSpc>
                <a:spcPct val="100000"/>
              </a:lnSpc>
              <a:defRPr sz="900">
                <a:latin typeface="Arial" pitchFamily="34" charset="0"/>
                <a:cs typeface="Arial" pitchFamily="34" charset="0"/>
              </a:defRPr>
            </a:lvl1pPr>
          </a:lstStyle>
          <a:p>
            <a:pPr>
              <a:defRPr/>
            </a:pPr>
            <a:endParaRPr lang="de-DE" altLang="de-DE" dirty="0"/>
          </a:p>
        </p:txBody>
      </p:sp>
      <p:sp>
        <p:nvSpPr>
          <p:cNvPr id="1030" name="Rectangle 6"/>
          <p:cNvSpPr>
            <a:spLocks noGrp="1" noChangeArrowheads="1"/>
          </p:cNvSpPr>
          <p:nvPr>
            <p:ph type="sldNum" sz="quarter" idx="4"/>
          </p:nvPr>
        </p:nvSpPr>
        <p:spPr bwMode="auto">
          <a:xfrm>
            <a:off x="0" y="6876976"/>
            <a:ext cx="954212" cy="720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ctr" defTabSz="1042988">
              <a:lnSpc>
                <a:spcPct val="100000"/>
              </a:lnSpc>
              <a:defRPr sz="3200">
                <a:latin typeface="Arial" pitchFamily="34" charset="0"/>
                <a:cs typeface="Arial" pitchFamily="34" charset="0"/>
              </a:defRPr>
            </a:lvl1pPr>
          </a:lstStyle>
          <a:p>
            <a:pPr>
              <a:defRPr/>
            </a:pPr>
            <a:fld id="{7945B673-05A9-43F7-9730-6D246F40EE09}" type="slidenum">
              <a:rPr lang="de-DE" altLang="de-DE" smtClean="0"/>
              <a:pPr>
                <a:defRPr/>
              </a:pPr>
              <a:t>‹#›</a:t>
            </a:fld>
            <a:endParaRPr lang="de-DE" altLang="de-DE" dirty="0"/>
          </a:p>
        </p:txBody>
      </p:sp>
      <p:pic>
        <p:nvPicPr>
          <p:cNvPr id="2" name="Picture 17" descr="Logo_Def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135938" y="6707188"/>
            <a:ext cx="2330450" cy="80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ZoneTexte 9"/>
          <p:cNvSpPr txBox="1">
            <a:spLocks noChangeArrowheads="1"/>
          </p:cNvSpPr>
          <p:nvPr/>
        </p:nvSpPr>
        <p:spPr bwMode="auto">
          <a:xfrm rot="16200000">
            <a:off x="-3213586" y="3696915"/>
            <a:ext cx="6666890" cy="76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a:solidFill>
                  <a:schemeClr val="tx1"/>
                </a:solidFill>
                <a:latin typeface="Arial" pitchFamily="34" charset="0"/>
                <a:cs typeface="Arial" pitchFamily="34" charset="0"/>
              </a:defRPr>
            </a:lvl1pPr>
            <a:lvl2pPr marL="742950" indent="-285750">
              <a:defRPr>
                <a:solidFill>
                  <a:schemeClr val="tx1"/>
                </a:solidFill>
                <a:latin typeface="Arial" pitchFamily="34" charset="0"/>
                <a:cs typeface="Arial" pitchFamily="34" charset="0"/>
              </a:defRPr>
            </a:lvl2pPr>
            <a:lvl3pPr marL="1143000" indent="-228600">
              <a:defRPr>
                <a:solidFill>
                  <a:schemeClr val="tx1"/>
                </a:solidFill>
                <a:latin typeface="Arial" pitchFamily="34" charset="0"/>
                <a:cs typeface="Arial" pitchFamily="34" charset="0"/>
              </a:defRPr>
            </a:lvl3pPr>
            <a:lvl4pPr marL="1600200" indent="-228600">
              <a:defRPr>
                <a:solidFill>
                  <a:schemeClr val="tx1"/>
                </a:solidFill>
                <a:latin typeface="Arial" pitchFamily="34" charset="0"/>
                <a:cs typeface="Arial" pitchFamily="34" charset="0"/>
              </a:defRPr>
            </a:lvl4pPr>
            <a:lvl5pPr marL="2057400" indent="-228600">
              <a:defRPr>
                <a:solidFill>
                  <a:schemeClr val="tx1"/>
                </a:solidFill>
                <a:latin typeface="Arial" pitchFamily="34" charset="0"/>
                <a:cs typeface="Arial" pitchFamily="34" charset="0"/>
              </a:defRPr>
            </a:lvl5pPr>
            <a:lvl6pPr marL="2514600" indent="-228600" fontAlgn="base">
              <a:spcBef>
                <a:spcPct val="0"/>
              </a:spcBef>
              <a:spcAft>
                <a:spcPct val="0"/>
              </a:spcAft>
              <a:defRPr>
                <a:solidFill>
                  <a:schemeClr val="tx1"/>
                </a:solidFill>
                <a:latin typeface="Arial" pitchFamily="34" charset="0"/>
                <a:cs typeface="Arial" pitchFamily="34" charset="0"/>
              </a:defRPr>
            </a:lvl6pPr>
            <a:lvl7pPr marL="2971800" indent="-228600" fontAlgn="base">
              <a:spcBef>
                <a:spcPct val="0"/>
              </a:spcBef>
              <a:spcAft>
                <a:spcPct val="0"/>
              </a:spcAft>
              <a:defRPr>
                <a:solidFill>
                  <a:schemeClr val="tx1"/>
                </a:solidFill>
                <a:latin typeface="Arial" pitchFamily="34" charset="0"/>
                <a:cs typeface="Arial" pitchFamily="34" charset="0"/>
              </a:defRPr>
            </a:lvl7pPr>
            <a:lvl8pPr marL="3429000" indent="-228600" fontAlgn="base">
              <a:spcBef>
                <a:spcPct val="0"/>
              </a:spcBef>
              <a:spcAft>
                <a:spcPct val="0"/>
              </a:spcAft>
              <a:defRPr>
                <a:solidFill>
                  <a:schemeClr val="tx1"/>
                </a:solidFill>
                <a:latin typeface="Arial" pitchFamily="34" charset="0"/>
                <a:cs typeface="Arial" pitchFamily="34" charset="0"/>
              </a:defRPr>
            </a:lvl8pPr>
            <a:lvl9pPr marL="3886200" indent="-228600" fontAlgn="base">
              <a:spcBef>
                <a:spcPct val="0"/>
              </a:spcBef>
              <a:spcAft>
                <a:spcPct val="0"/>
              </a:spcAft>
              <a:defRPr>
                <a:solidFill>
                  <a:schemeClr val="tx1"/>
                </a:solidFill>
                <a:latin typeface="Arial" pitchFamily="34" charset="0"/>
                <a:cs typeface="Arial" pitchFamily="34" charset="0"/>
              </a:defRPr>
            </a:lvl9pPr>
          </a:lstStyle>
          <a:p>
            <a:pPr>
              <a:defRPr/>
            </a:pPr>
            <a:r>
              <a:rPr lang="en-GB" sz="500" dirty="0" smtClean="0">
                <a:ea typeface="ＭＳ Ｐゴシック" pitchFamily="34" charset="-128"/>
              </a:rPr>
              <a:t>This document and its content is the property of Paradigm</a:t>
            </a:r>
            <a:r>
              <a:rPr lang="en-GB" sz="500" baseline="0" dirty="0" smtClean="0">
                <a:ea typeface="ＭＳ Ｐゴシック" pitchFamily="34" charset="-128"/>
              </a:rPr>
              <a:t> Secure Communications Ltd &amp; Paradigm Services Ltd</a:t>
            </a:r>
            <a:r>
              <a:rPr lang="en-GB" sz="500" dirty="0" smtClean="0">
                <a:ea typeface="ＭＳ Ｐゴシック" pitchFamily="34" charset="-128"/>
              </a:rPr>
              <a:t> and is strictly confidential. It shall not be communicated to any third party without the written consent of Paradigm Companies</a:t>
            </a:r>
          </a:p>
        </p:txBody>
      </p:sp>
      <p:sp>
        <p:nvSpPr>
          <p:cNvPr id="9" name="Rectangle 5"/>
          <p:cNvSpPr txBox="1">
            <a:spLocks noChangeArrowheads="1"/>
          </p:cNvSpPr>
          <p:nvPr userDrawn="1"/>
        </p:nvSpPr>
        <p:spPr bwMode="auto">
          <a:xfrm>
            <a:off x="450156" y="7092999"/>
            <a:ext cx="9900914" cy="2878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defPPr>
              <a:defRPr lang="de-DE"/>
            </a:defPPr>
            <a:lvl1pPr algn="ctr" defTabSz="1042988" rtl="0" fontAlgn="base">
              <a:lnSpc>
                <a:spcPct val="100000"/>
              </a:lnSpc>
              <a:spcBef>
                <a:spcPct val="0"/>
              </a:spcBef>
              <a:spcAft>
                <a:spcPct val="0"/>
              </a:spcAft>
              <a:defRPr sz="900" kern="1200">
                <a:solidFill>
                  <a:schemeClr val="tx1"/>
                </a:solidFill>
                <a:latin typeface="Arial" pitchFamily="34" charset="0"/>
                <a:ea typeface="+mn-ea"/>
                <a:cs typeface="Arial" pitchFamily="34" charset="0"/>
              </a:defRPr>
            </a:lvl1pPr>
            <a:lvl2pPr marL="457200" algn="l" rtl="0" fontAlgn="base">
              <a:spcBef>
                <a:spcPct val="0"/>
              </a:spcBef>
              <a:spcAft>
                <a:spcPct val="0"/>
              </a:spcAft>
              <a:defRPr sz="1500" kern="1200">
                <a:solidFill>
                  <a:schemeClr val="tx1"/>
                </a:solidFill>
                <a:latin typeface="Arial" charset="0"/>
                <a:ea typeface="+mn-ea"/>
                <a:cs typeface="Arial" charset="0"/>
              </a:defRPr>
            </a:lvl2pPr>
            <a:lvl3pPr marL="914400" algn="l" rtl="0" fontAlgn="base">
              <a:spcBef>
                <a:spcPct val="0"/>
              </a:spcBef>
              <a:spcAft>
                <a:spcPct val="0"/>
              </a:spcAft>
              <a:defRPr sz="1500" kern="1200">
                <a:solidFill>
                  <a:schemeClr val="tx1"/>
                </a:solidFill>
                <a:latin typeface="Arial" charset="0"/>
                <a:ea typeface="+mn-ea"/>
                <a:cs typeface="Arial" charset="0"/>
              </a:defRPr>
            </a:lvl3pPr>
            <a:lvl4pPr marL="1371600" algn="l" rtl="0" fontAlgn="base">
              <a:spcBef>
                <a:spcPct val="0"/>
              </a:spcBef>
              <a:spcAft>
                <a:spcPct val="0"/>
              </a:spcAft>
              <a:defRPr sz="1500" kern="1200">
                <a:solidFill>
                  <a:schemeClr val="tx1"/>
                </a:solidFill>
                <a:latin typeface="Arial" charset="0"/>
                <a:ea typeface="+mn-ea"/>
                <a:cs typeface="Arial" charset="0"/>
              </a:defRPr>
            </a:lvl4pPr>
            <a:lvl5pPr marL="1828800" algn="l" rtl="0" fontAlgn="base">
              <a:spcBef>
                <a:spcPct val="0"/>
              </a:spcBef>
              <a:spcAft>
                <a:spcPct val="0"/>
              </a:spcAft>
              <a:defRPr sz="1500" kern="1200">
                <a:solidFill>
                  <a:schemeClr val="tx1"/>
                </a:solidFill>
                <a:latin typeface="Arial" charset="0"/>
                <a:ea typeface="+mn-ea"/>
                <a:cs typeface="Arial" charset="0"/>
              </a:defRPr>
            </a:lvl5pPr>
            <a:lvl6pPr marL="2286000" algn="l" defTabSz="914400" rtl="0" eaLnBrk="1" latinLnBrk="0" hangingPunct="1">
              <a:defRPr sz="1500" kern="1200">
                <a:solidFill>
                  <a:schemeClr val="tx1"/>
                </a:solidFill>
                <a:latin typeface="Arial" charset="0"/>
                <a:ea typeface="+mn-ea"/>
                <a:cs typeface="Arial" charset="0"/>
              </a:defRPr>
            </a:lvl6pPr>
            <a:lvl7pPr marL="2743200" algn="l" defTabSz="914400" rtl="0" eaLnBrk="1" latinLnBrk="0" hangingPunct="1">
              <a:defRPr sz="1500" kern="1200">
                <a:solidFill>
                  <a:schemeClr val="tx1"/>
                </a:solidFill>
                <a:latin typeface="Arial" charset="0"/>
                <a:ea typeface="+mn-ea"/>
                <a:cs typeface="Arial" charset="0"/>
              </a:defRPr>
            </a:lvl7pPr>
            <a:lvl8pPr marL="3200400" algn="l" defTabSz="914400" rtl="0" eaLnBrk="1" latinLnBrk="0" hangingPunct="1">
              <a:defRPr sz="1500" kern="1200">
                <a:solidFill>
                  <a:schemeClr val="tx1"/>
                </a:solidFill>
                <a:latin typeface="Arial" charset="0"/>
                <a:ea typeface="+mn-ea"/>
                <a:cs typeface="Arial" charset="0"/>
              </a:defRPr>
            </a:lvl8pPr>
            <a:lvl9pPr marL="3657600" algn="l" defTabSz="914400" rtl="0" eaLnBrk="1" latinLnBrk="0" hangingPunct="1">
              <a:defRPr sz="1500" kern="1200">
                <a:solidFill>
                  <a:schemeClr val="tx1"/>
                </a:solidFill>
                <a:latin typeface="Arial" charset="0"/>
                <a:ea typeface="+mn-ea"/>
                <a:cs typeface="Arial" charset="0"/>
              </a:defRPr>
            </a:lvl9pPr>
          </a:lstStyle>
          <a:p>
            <a:pPr>
              <a:defRPr/>
            </a:pPr>
            <a:endParaRPr lang="de-DE" altLang="de-DE" dirty="0"/>
          </a:p>
        </p:txBody>
      </p:sp>
    </p:spTree>
  </p:cSld>
  <p:clrMap bg1="lt1" tx1="dk1" bg2="lt2" tx2="dk2" accent1="accent1" accent2="accent2" accent3="accent3" accent4="accent4" accent5="accent5" accent6="accent6" hlink="hlink" folHlink="folHlink"/>
  <p:sldLayoutIdLst>
    <p:sldLayoutId id="2147483698" r:id="rId1"/>
    <p:sldLayoutId id="2147483694" r:id="rId2"/>
    <p:sldLayoutId id="2147483695" r:id="rId3"/>
    <p:sldLayoutId id="2147483696" r:id="rId4"/>
    <p:sldLayoutId id="2147483697" r:id="rId5"/>
    <p:sldLayoutId id="2147483699" r:id="rId6"/>
  </p:sldLayoutIdLst>
  <p:timing>
    <p:tnLst>
      <p:par>
        <p:cTn id="1" dur="indefinite" restart="never" nodeType="tmRoot"/>
      </p:par>
    </p:tnLst>
  </p:timing>
  <p:hf hdr="0"/>
  <p:txStyles>
    <p:titleStyle>
      <a:lvl1pPr algn="l" defTabSz="1042988" rtl="0" eaLnBrk="1" fontAlgn="base" hangingPunct="1">
        <a:lnSpc>
          <a:spcPct val="110000"/>
        </a:lnSpc>
        <a:spcBef>
          <a:spcPct val="0"/>
        </a:spcBef>
        <a:spcAft>
          <a:spcPct val="0"/>
        </a:spcAft>
        <a:defRPr sz="2500">
          <a:solidFill>
            <a:schemeClr val="accent1"/>
          </a:solidFill>
          <a:latin typeface="+mj-lt"/>
          <a:ea typeface="+mj-ea"/>
          <a:cs typeface="+mj-cs"/>
        </a:defRPr>
      </a:lvl1pPr>
      <a:lvl2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2pPr>
      <a:lvl3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3pPr>
      <a:lvl4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4pPr>
      <a:lvl5pPr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5pPr>
      <a:lvl6pPr marL="4572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6pPr>
      <a:lvl7pPr marL="9144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7pPr>
      <a:lvl8pPr marL="13716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8pPr>
      <a:lvl9pPr marL="1828800" algn="l" defTabSz="1042988" rtl="0" eaLnBrk="1" fontAlgn="base" hangingPunct="1">
        <a:lnSpc>
          <a:spcPct val="110000"/>
        </a:lnSpc>
        <a:spcBef>
          <a:spcPct val="0"/>
        </a:spcBef>
        <a:spcAft>
          <a:spcPct val="0"/>
        </a:spcAft>
        <a:defRPr sz="2500">
          <a:solidFill>
            <a:schemeClr val="accent1"/>
          </a:solidFill>
          <a:latin typeface="Arial" pitchFamily="34" charset="0"/>
          <a:cs typeface="Arial" pitchFamily="34" charset="0"/>
        </a:defRPr>
      </a:lvl9pPr>
    </p:titleStyle>
    <p:bodyStyle>
      <a:lvl1pPr algn="l" defTabSz="1042988" rtl="0" eaLnBrk="1" fontAlgn="base" hangingPunct="1">
        <a:lnSpc>
          <a:spcPct val="115000"/>
        </a:lnSpc>
        <a:spcBef>
          <a:spcPct val="0"/>
        </a:spcBef>
        <a:spcAft>
          <a:spcPct val="0"/>
        </a:spcAft>
        <a:defRPr sz="1500">
          <a:solidFill>
            <a:schemeClr val="tx1"/>
          </a:solidFill>
          <a:latin typeface="+mn-lt"/>
          <a:ea typeface="+mn-ea"/>
          <a:cs typeface="+mn-cs"/>
        </a:defRPr>
      </a:lvl1pPr>
      <a:lvl2pPr marL="179388" indent="-177800" algn="l" defTabSz="1042988" rtl="0" eaLnBrk="1" fontAlgn="base" hangingPunct="1">
        <a:lnSpc>
          <a:spcPct val="115000"/>
        </a:lnSpc>
        <a:spcBef>
          <a:spcPct val="0"/>
        </a:spcBef>
        <a:spcAft>
          <a:spcPct val="0"/>
        </a:spcAft>
        <a:buChar char="•"/>
        <a:defRPr sz="1500">
          <a:solidFill>
            <a:schemeClr val="tx1"/>
          </a:solidFill>
          <a:latin typeface="+mn-lt"/>
          <a:cs typeface="+mn-cs"/>
        </a:defRPr>
      </a:lvl2pPr>
      <a:lvl3pPr marL="355600" indent="-17462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3pPr>
      <a:lvl4pPr marL="538163" indent="-18097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4pPr>
      <a:lvl5pPr marL="720725" indent="-18097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5pPr>
      <a:lvl6pPr marL="11779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1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3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5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hyperlink" Target="mailto:ewan.haggarty@astrium.eads.net" TargetMode="Externa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3"/>
          </p:nvPr>
        </p:nvSpPr>
        <p:spPr/>
        <p:txBody>
          <a:bodyPr/>
          <a:lstStyle/>
          <a:p>
            <a:pPr>
              <a:defRPr/>
            </a:pPr>
            <a:endParaRPr lang="de-DE" altLang="de-DE" dirty="0"/>
          </a:p>
        </p:txBody>
      </p:sp>
      <p:sp>
        <p:nvSpPr>
          <p:cNvPr id="5" name="Slide Number Placeholder 4"/>
          <p:cNvSpPr>
            <a:spLocks noGrp="1"/>
          </p:cNvSpPr>
          <p:nvPr>
            <p:ph type="sldNum" sz="quarter" idx="4"/>
          </p:nvPr>
        </p:nvSpPr>
        <p:spPr/>
        <p:txBody>
          <a:bodyPr/>
          <a:lstStyle/>
          <a:p>
            <a:pPr>
              <a:defRPr/>
            </a:pPr>
            <a:fld id="{7945B673-05A9-43F7-9730-6D246F40EE09}" type="slidenum">
              <a:rPr lang="de-DE" altLang="de-DE" smtClean="0"/>
              <a:pPr>
                <a:defRPr/>
              </a:pPr>
              <a:t>1</a:t>
            </a:fld>
            <a:endParaRPr lang="de-DE" altLang="de-DE" dirty="0"/>
          </a:p>
        </p:txBody>
      </p:sp>
      <p:sp>
        <p:nvSpPr>
          <p:cNvPr id="2" name="Title 1"/>
          <p:cNvSpPr>
            <a:spLocks noGrp="1"/>
          </p:cNvSpPr>
          <p:nvPr>
            <p:ph type="ctrTitle"/>
          </p:nvPr>
        </p:nvSpPr>
        <p:spPr/>
        <p:txBody>
          <a:bodyPr/>
          <a:lstStyle/>
          <a:p>
            <a:r>
              <a:rPr lang="en-GB" dirty="0" smtClean="0"/>
              <a:t>The SKYNET 5 Experience</a:t>
            </a:r>
            <a:br>
              <a:rPr lang="en-GB" dirty="0" smtClean="0"/>
            </a:br>
            <a:r>
              <a:rPr lang="en-GB" dirty="0" smtClean="0"/>
              <a:t>In Operations Development for </a:t>
            </a:r>
            <a:br>
              <a:rPr lang="en-GB" dirty="0" smtClean="0"/>
            </a:br>
            <a:r>
              <a:rPr lang="en-GB" dirty="0" smtClean="0"/>
              <a:t>Severe Space Weather</a:t>
            </a:r>
            <a:endParaRPr lang="en-GB" dirty="0"/>
          </a:p>
        </p:txBody>
      </p:sp>
      <p:sp>
        <p:nvSpPr>
          <p:cNvPr id="7" name="Rectangle 4"/>
          <p:cNvSpPr txBox="1">
            <a:spLocks noChangeArrowheads="1"/>
          </p:cNvSpPr>
          <p:nvPr/>
        </p:nvSpPr>
        <p:spPr bwMode="auto">
          <a:xfrm>
            <a:off x="2895253" y="5724847"/>
            <a:ext cx="7380288"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lgn="l" defTabSz="1042988" rtl="0" eaLnBrk="1" fontAlgn="base" hangingPunct="1">
              <a:lnSpc>
                <a:spcPct val="110000"/>
              </a:lnSpc>
              <a:spcBef>
                <a:spcPct val="0"/>
              </a:spcBef>
              <a:spcAft>
                <a:spcPct val="0"/>
              </a:spcAft>
              <a:defRPr sz="1500" baseline="0">
                <a:solidFill>
                  <a:schemeClr val="bg1"/>
                </a:solidFill>
                <a:latin typeface="+mn-lt"/>
                <a:ea typeface="+mn-ea"/>
                <a:cs typeface="+mn-cs"/>
              </a:defRPr>
            </a:lvl1pPr>
            <a:lvl2pPr marL="179388" indent="-177800" algn="l" defTabSz="1042988" rtl="0" eaLnBrk="1" fontAlgn="base" hangingPunct="1">
              <a:lnSpc>
                <a:spcPct val="115000"/>
              </a:lnSpc>
              <a:spcBef>
                <a:spcPct val="0"/>
              </a:spcBef>
              <a:spcAft>
                <a:spcPct val="0"/>
              </a:spcAft>
              <a:buChar char="•"/>
              <a:defRPr sz="1500">
                <a:solidFill>
                  <a:schemeClr val="tx1"/>
                </a:solidFill>
                <a:latin typeface="+mn-lt"/>
                <a:cs typeface="+mn-cs"/>
              </a:defRPr>
            </a:lvl2pPr>
            <a:lvl3pPr marL="355600" indent="-17462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3pPr>
            <a:lvl4pPr marL="538163" indent="-18097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4pPr>
            <a:lvl5pPr marL="720725" indent="-180975" algn="l" defTabSz="1042988" rtl="0" eaLnBrk="1" fontAlgn="base" hangingPunct="1">
              <a:lnSpc>
                <a:spcPct val="115000"/>
              </a:lnSpc>
              <a:spcBef>
                <a:spcPct val="0"/>
              </a:spcBef>
              <a:spcAft>
                <a:spcPct val="0"/>
              </a:spcAft>
              <a:buFont typeface="Arial" charset="0"/>
              <a:buChar char="–"/>
              <a:defRPr sz="1500">
                <a:solidFill>
                  <a:schemeClr val="tx1"/>
                </a:solidFill>
                <a:latin typeface="+mn-lt"/>
                <a:cs typeface="+mn-cs"/>
              </a:defRPr>
            </a:lvl5pPr>
            <a:lvl6pPr marL="11779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6pPr>
            <a:lvl7pPr marL="16351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7pPr>
            <a:lvl8pPr marL="20923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8pPr>
            <a:lvl9pPr marL="2549525" indent="-180975" algn="l" defTabSz="1042988" rtl="0" eaLnBrk="1" fontAlgn="base" hangingPunct="1">
              <a:lnSpc>
                <a:spcPct val="115000"/>
              </a:lnSpc>
              <a:spcBef>
                <a:spcPct val="0"/>
              </a:spcBef>
              <a:spcAft>
                <a:spcPct val="0"/>
              </a:spcAft>
              <a:buFont typeface="Arial" pitchFamily="34" charset="0"/>
              <a:buChar char="–"/>
              <a:defRPr sz="1500">
                <a:solidFill>
                  <a:schemeClr val="tx1"/>
                </a:solidFill>
                <a:latin typeface="+mn-lt"/>
                <a:cs typeface="+mn-cs"/>
              </a:defRPr>
            </a:lvl9pPr>
          </a:lstStyle>
          <a:p>
            <a:r>
              <a:rPr lang="en-US" altLang="de-DE" kern="0" dirty="0" smtClean="0"/>
              <a:t>SMA 170 – 170308</a:t>
            </a:r>
          </a:p>
        </p:txBody>
      </p:sp>
    </p:spTree>
    <p:extLst>
      <p:ext uri="{BB962C8B-B14F-4D97-AF65-F5344CB8AC3E}">
        <p14:creationId xmlns:p14="http://schemas.microsoft.com/office/powerpoint/2010/main" val="350776803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847483" indent="-325955" eaLnBrk="0" hangingPunct="0">
              <a:spcBef>
                <a:spcPct val="20000"/>
              </a:spcBef>
              <a:buChar char="–"/>
              <a:defRPr sz="2700">
                <a:solidFill>
                  <a:schemeClr val="tx1"/>
                </a:solidFill>
                <a:latin typeface="Arial" charset="0"/>
              </a:defRPr>
            </a:lvl2pPr>
            <a:lvl3pPr marL="1303820" indent="-260764" eaLnBrk="0" hangingPunct="0">
              <a:spcBef>
                <a:spcPct val="20000"/>
              </a:spcBef>
              <a:buChar char="•"/>
              <a:defRPr sz="2300">
                <a:solidFill>
                  <a:srgbClr val="3399FF"/>
                </a:solidFill>
                <a:latin typeface="Arial" charset="0"/>
              </a:defRPr>
            </a:lvl3pPr>
            <a:lvl4pPr marL="1825348" indent="-260764" eaLnBrk="0" hangingPunct="0">
              <a:spcBef>
                <a:spcPct val="20000"/>
              </a:spcBef>
              <a:buChar char="–"/>
              <a:defRPr>
                <a:solidFill>
                  <a:schemeClr val="tx1"/>
                </a:solidFill>
                <a:latin typeface="Arial" charset="0"/>
              </a:defRPr>
            </a:lvl4pPr>
            <a:lvl5pPr marL="2346876" indent="-260764" eaLnBrk="0" hangingPunct="0">
              <a:spcBef>
                <a:spcPct val="20000"/>
              </a:spcBef>
              <a:buChar char="»"/>
              <a:defRPr>
                <a:solidFill>
                  <a:schemeClr val="tx1"/>
                </a:solidFill>
                <a:latin typeface="Arial" charset="0"/>
              </a:defRPr>
            </a:lvl5pPr>
            <a:lvl6pPr marL="2868404" indent="-260764" eaLnBrk="0" fontAlgn="base" hangingPunct="0">
              <a:spcBef>
                <a:spcPct val="20000"/>
              </a:spcBef>
              <a:spcAft>
                <a:spcPct val="0"/>
              </a:spcAft>
              <a:buChar char="»"/>
              <a:defRPr>
                <a:solidFill>
                  <a:schemeClr val="tx1"/>
                </a:solidFill>
                <a:latin typeface="Arial" charset="0"/>
              </a:defRPr>
            </a:lvl6pPr>
            <a:lvl7pPr marL="3389932" indent="-260764" eaLnBrk="0" fontAlgn="base" hangingPunct="0">
              <a:spcBef>
                <a:spcPct val="20000"/>
              </a:spcBef>
              <a:spcAft>
                <a:spcPct val="0"/>
              </a:spcAft>
              <a:buChar char="»"/>
              <a:defRPr>
                <a:solidFill>
                  <a:schemeClr val="tx1"/>
                </a:solidFill>
                <a:latin typeface="Arial" charset="0"/>
              </a:defRPr>
            </a:lvl7pPr>
            <a:lvl8pPr marL="3911460" indent="-260764" eaLnBrk="0" fontAlgn="base" hangingPunct="0">
              <a:spcBef>
                <a:spcPct val="20000"/>
              </a:spcBef>
              <a:spcAft>
                <a:spcPct val="0"/>
              </a:spcAft>
              <a:buChar char="»"/>
              <a:defRPr>
                <a:solidFill>
                  <a:schemeClr val="tx1"/>
                </a:solidFill>
                <a:latin typeface="Arial" charset="0"/>
              </a:defRPr>
            </a:lvl8pPr>
            <a:lvl9pPr marL="4432988" indent="-260764"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GB" altLang="en-US" sz="1400"/>
              <a:t>           </a:t>
            </a:r>
          </a:p>
        </p:txBody>
      </p:sp>
      <p:sp>
        <p:nvSpPr>
          <p:cNvPr id="38915" name="Footer Placeholder 5"/>
          <p:cNvSpPr>
            <a:spLocks noGrp="1"/>
          </p:cNvSpPr>
          <p:nvPr>
            <p:ph type="ftr" sz="quarter" idx="11"/>
          </p:nvPr>
        </p:nvSpPr>
        <p:spPr>
          <a:xfrm>
            <a:off x="414338" y="252413"/>
            <a:ext cx="9886950" cy="284035"/>
          </a:xfrm>
          <a:noFill/>
        </p:spPr>
        <p:txBody>
          <a:bodyPr/>
          <a:lstStyle>
            <a:lvl1pPr eaLnBrk="0" hangingPunct="0">
              <a:spcBef>
                <a:spcPct val="20000"/>
              </a:spcBef>
              <a:buChar char="•"/>
              <a:defRPr sz="3200">
                <a:solidFill>
                  <a:schemeClr val="tx1"/>
                </a:solidFill>
                <a:latin typeface="Arial" charset="0"/>
              </a:defRPr>
            </a:lvl1pPr>
            <a:lvl2pPr marL="847483" indent="-325955" eaLnBrk="0" hangingPunct="0">
              <a:spcBef>
                <a:spcPct val="20000"/>
              </a:spcBef>
              <a:buChar char="–"/>
              <a:defRPr sz="2700">
                <a:solidFill>
                  <a:schemeClr val="tx1"/>
                </a:solidFill>
                <a:latin typeface="Arial" charset="0"/>
              </a:defRPr>
            </a:lvl2pPr>
            <a:lvl3pPr marL="1303820" indent="-260764" eaLnBrk="0" hangingPunct="0">
              <a:spcBef>
                <a:spcPct val="20000"/>
              </a:spcBef>
              <a:buChar char="•"/>
              <a:defRPr sz="2300">
                <a:solidFill>
                  <a:srgbClr val="3399FF"/>
                </a:solidFill>
                <a:latin typeface="Arial" charset="0"/>
              </a:defRPr>
            </a:lvl3pPr>
            <a:lvl4pPr marL="1825348" indent="-260764" eaLnBrk="0" hangingPunct="0">
              <a:spcBef>
                <a:spcPct val="20000"/>
              </a:spcBef>
              <a:buChar char="–"/>
              <a:defRPr>
                <a:solidFill>
                  <a:schemeClr val="tx1"/>
                </a:solidFill>
                <a:latin typeface="Arial" charset="0"/>
              </a:defRPr>
            </a:lvl4pPr>
            <a:lvl5pPr marL="2346876" indent="-260764" eaLnBrk="0" hangingPunct="0">
              <a:spcBef>
                <a:spcPct val="20000"/>
              </a:spcBef>
              <a:buChar char="»"/>
              <a:defRPr>
                <a:solidFill>
                  <a:schemeClr val="tx1"/>
                </a:solidFill>
                <a:latin typeface="Arial" charset="0"/>
              </a:defRPr>
            </a:lvl5pPr>
            <a:lvl6pPr marL="2868404" indent="-260764" eaLnBrk="0" fontAlgn="base" hangingPunct="0">
              <a:spcBef>
                <a:spcPct val="20000"/>
              </a:spcBef>
              <a:spcAft>
                <a:spcPct val="0"/>
              </a:spcAft>
              <a:buChar char="»"/>
              <a:defRPr>
                <a:solidFill>
                  <a:schemeClr val="tx1"/>
                </a:solidFill>
                <a:latin typeface="Arial" charset="0"/>
              </a:defRPr>
            </a:lvl6pPr>
            <a:lvl7pPr marL="3389932" indent="-260764" eaLnBrk="0" fontAlgn="base" hangingPunct="0">
              <a:spcBef>
                <a:spcPct val="20000"/>
              </a:spcBef>
              <a:spcAft>
                <a:spcPct val="0"/>
              </a:spcAft>
              <a:buChar char="»"/>
              <a:defRPr>
                <a:solidFill>
                  <a:schemeClr val="tx1"/>
                </a:solidFill>
                <a:latin typeface="Arial" charset="0"/>
              </a:defRPr>
            </a:lvl7pPr>
            <a:lvl8pPr marL="3911460" indent="-260764" eaLnBrk="0" fontAlgn="base" hangingPunct="0">
              <a:spcBef>
                <a:spcPct val="20000"/>
              </a:spcBef>
              <a:spcAft>
                <a:spcPct val="0"/>
              </a:spcAft>
              <a:buChar char="»"/>
              <a:defRPr>
                <a:solidFill>
                  <a:schemeClr val="tx1"/>
                </a:solidFill>
                <a:latin typeface="Arial" charset="0"/>
              </a:defRPr>
            </a:lvl8pPr>
            <a:lvl9pPr marL="4432988" indent="-260764"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GB" altLang="en-US" sz="1400" dirty="0" smtClean="0"/>
              <a:t>                              </a:t>
            </a:r>
            <a:endParaRPr lang="en-GB" altLang="en-US" sz="1400" dirty="0"/>
          </a:p>
        </p:txBody>
      </p:sp>
      <p:sp>
        <p:nvSpPr>
          <p:cNvPr id="38916" name="Rectangle 2"/>
          <p:cNvSpPr>
            <a:spLocks noGrp="1" noChangeArrowheads="1"/>
          </p:cNvSpPr>
          <p:nvPr>
            <p:ph type="title"/>
          </p:nvPr>
        </p:nvSpPr>
        <p:spPr/>
        <p:txBody>
          <a:bodyPr/>
          <a:lstStyle/>
          <a:p>
            <a:pPr eaLnBrk="1" hangingPunct="1"/>
            <a:r>
              <a:rPr lang="en-GB" altLang="en-US" sz="3200" dirty="0" smtClean="0"/>
              <a:t>Summary</a:t>
            </a:r>
            <a:endParaRPr lang="en-GB" altLang="en-US" sz="3200" dirty="0"/>
          </a:p>
        </p:txBody>
      </p:sp>
      <p:sp>
        <p:nvSpPr>
          <p:cNvPr id="38917" name="Rectangle 3"/>
          <p:cNvSpPr>
            <a:spLocks noGrp="1" noChangeArrowheads="1"/>
          </p:cNvSpPr>
          <p:nvPr>
            <p:ph type="body" sz="half" idx="1"/>
          </p:nvPr>
        </p:nvSpPr>
        <p:spPr>
          <a:xfrm>
            <a:off x="534671" y="1942825"/>
            <a:ext cx="9674186" cy="5247376"/>
          </a:xfrm>
        </p:spPr>
        <p:txBody>
          <a:bodyPr/>
          <a:lstStyle/>
          <a:p>
            <a:pPr eaLnBrk="1" hangingPunct="1">
              <a:lnSpc>
                <a:spcPct val="90000"/>
              </a:lnSpc>
              <a:buFontTx/>
              <a:buNone/>
            </a:pPr>
            <a:r>
              <a:rPr lang="en-GB" altLang="en-US" sz="2300" dirty="0" smtClean="0"/>
              <a:t>Mitigative Actions need to happen on </a:t>
            </a:r>
            <a:r>
              <a:rPr lang="en-GB" altLang="en-US" sz="2300" u="sng" dirty="0" smtClean="0"/>
              <a:t>establishment of ‘worrying’ conditions</a:t>
            </a:r>
            <a:r>
              <a:rPr lang="en-GB" altLang="en-US" sz="2300" i="1" dirty="0"/>
              <a:t> </a:t>
            </a:r>
            <a:r>
              <a:rPr lang="en-GB" altLang="en-US" sz="2300" dirty="0" smtClean="0"/>
              <a:t>NOT on ‘trigger of Index Level Excursion’.</a:t>
            </a:r>
          </a:p>
          <a:p>
            <a:pPr eaLnBrk="1" hangingPunct="1">
              <a:lnSpc>
                <a:spcPct val="90000"/>
              </a:lnSpc>
              <a:buFontTx/>
              <a:buNone/>
            </a:pPr>
            <a:endParaRPr lang="en-GB" altLang="en-US" sz="2300" dirty="0"/>
          </a:p>
          <a:p>
            <a:pPr eaLnBrk="1" hangingPunct="1">
              <a:lnSpc>
                <a:spcPct val="90000"/>
              </a:lnSpc>
              <a:buFontTx/>
              <a:buNone/>
            </a:pPr>
            <a:r>
              <a:rPr lang="en-GB" altLang="en-US" sz="2300" dirty="0" smtClean="0"/>
              <a:t>SpaceWx conditions in extreme events is highly variable.</a:t>
            </a:r>
          </a:p>
          <a:p>
            <a:pPr eaLnBrk="1" hangingPunct="1">
              <a:lnSpc>
                <a:spcPct val="90000"/>
              </a:lnSpc>
              <a:buFontTx/>
              <a:buNone/>
            </a:pPr>
            <a:endParaRPr lang="en-GB" altLang="en-US" sz="2300" dirty="0"/>
          </a:p>
          <a:p>
            <a:pPr eaLnBrk="1" hangingPunct="1">
              <a:lnSpc>
                <a:spcPct val="90000"/>
              </a:lnSpc>
              <a:buFontTx/>
              <a:buNone/>
            </a:pPr>
            <a:r>
              <a:rPr lang="en-GB" altLang="en-US" sz="2300" dirty="0" smtClean="0"/>
              <a:t>Forecaster interpretation and Revision of the Ongoing Environment Interpretation is absolutely critical for Operations Support.</a:t>
            </a:r>
          </a:p>
          <a:p>
            <a:pPr eaLnBrk="1" hangingPunct="1">
              <a:lnSpc>
                <a:spcPct val="90000"/>
              </a:lnSpc>
              <a:buFontTx/>
              <a:buNone/>
            </a:pPr>
            <a:endParaRPr lang="en-GB" altLang="en-US" sz="2300" dirty="0"/>
          </a:p>
          <a:p>
            <a:pPr eaLnBrk="1" hangingPunct="1">
              <a:lnSpc>
                <a:spcPct val="90000"/>
              </a:lnSpc>
              <a:buFontTx/>
              <a:buNone/>
            </a:pPr>
            <a:r>
              <a:rPr lang="en-GB" altLang="en-US" sz="2300" dirty="0" smtClean="0"/>
              <a:t>L5 would allow Forecasters to give Earlier Warnings, and with experience, increased skill in forecasting Event Confidence. </a:t>
            </a:r>
          </a:p>
          <a:p>
            <a:pPr eaLnBrk="1" hangingPunct="1">
              <a:lnSpc>
                <a:spcPct val="90000"/>
              </a:lnSpc>
              <a:buFontTx/>
              <a:buNone/>
            </a:pPr>
            <a:endParaRPr lang="en-GB" altLang="en-US" sz="2300" dirty="0"/>
          </a:p>
          <a:p>
            <a:pPr eaLnBrk="1" hangingPunct="1">
              <a:lnSpc>
                <a:spcPct val="90000"/>
              </a:lnSpc>
              <a:buFontTx/>
              <a:buNone/>
            </a:pPr>
            <a:r>
              <a:rPr lang="en-GB" altLang="en-US" sz="2300" dirty="0" smtClean="0"/>
              <a:t> </a:t>
            </a:r>
            <a:endParaRPr lang="en-GB" altLang="en-US" sz="2300" dirty="0"/>
          </a:p>
        </p:txBody>
      </p:sp>
    </p:spTree>
    <p:extLst>
      <p:ext uri="{BB962C8B-B14F-4D97-AF65-F5344CB8AC3E}">
        <p14:creationId xmlns:p14="http://schemas.microsoft.com/office/powerpoint/2010/main" val="2042019236"/>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Date Placeholder 4"/>
          <p:cNvSpPr>
            <a:spLocks noGrp="1"/>
          </p:cNvSpPr>
          <p:nvPr>
            <p:ph type="dt" sz="quarter" idx="10"/>
          </p:nvPr>
        </p:nvSpPr>
        <p:spPr>
          <a:noFill/>
        </p:spPr>
        <p:txBody>
          <a:bodyPr/>
          <a:lstStyle>
            <a:lvl1pPr eaLnBrk="0" hangingPunct="0">
              <a:spcBef>
                <a:spcPct val="20000"/>
              </a:spcBef>
              <a:buChar char="•"/>
              <a:defRPr sz="3200">
                <a:solidFill>
                  <a:schemeClr val="tx1"/>
                </a:solidFill>
                <a:latin typeface="Arial" charset="0"/>
              </a:defRPr>
            </a:lvl1pPr>
            <a:lvl2pPr marL="847483" indent="-325955" eaLnBrk="0" hangingPunct="0">
              <a:spcBef>
                <a:spcPct val="20000"/>
              </a:spcBef>
              <a:buChar char="–"/>
              <a:defRPr sz="2700">
                <a:solidFill>
                  <a:schemeClr val="tx1"/>
                </a:solidFill>
                <a:latin typeface="Arial" charset="0"/>
              </a:defRPr>
            </a:lvl2pPr>
            <a:lvl3pPr marL="1303820" indent="-260764" eaLnBrk="0" hangingPunct="0">
              <a:spcBef>
                <a:spcPct val="20000"/>
              </a:spcBef>
              <a:buChar char="•"/>
              <a:defRPr sz="2300">
                <a:solidFill>
                  <a:srgbClr val="3399FF"/>
                </a:solidFill>
                <a:latin typeface="Arial" charset="0"/>
              </a:defRPr>
            </a:lvl3pPr>
            <a:lvl4pPr marL="1825348" indent="-260764" eaLnBrk="0" hangingPunct="0">
              <a:spcBef>
                <a:spcPct val="20000"/>
              </a:spcBef>
              <a:buChar char="–"/>
              <a:defRPr>
                <a:solidFill>
                  <a:schemeClr val="tx1"/>
                </a:solidFill>
                <a:latin typeface="Arial" charset="0"/>
              </a:defRPr>
            </a:lvl4pPr>
            <a:lvl5pPr marL="2346876" indent="-260764" eaLnBrk="0" hangingPunct="0">
              <a:spcBef>
                <a:spcPct val="20000"/>
              </a:spcBef>
              <a:buChar char="»"/>
              <a:defRPr>
                <a:solidFill>
                  <a:schemeClr val="tx1"/>
                </a:solidFill>
                <a:latin typeface="Arial" charset="0"/>
              </a:defRPr>
            </a:lvl5pPr>
            <a:lvl6pPr marL="2868404" indent="-260764" eaLnBrk="0" fontAlgn="base" hangingPunct="0">
              <a:spcBef>
                <a:spcPct val="20000"/>
              </a:spcBef>
              <a:spcAft>
                <a:spcPct val="0"/>
              </a:spcAft>
              <a:buChar char="»"/>
              <a:defRPr>
                <a:solidFill>
                  <a:schemeClr val="tx1"/>
                </a:solidFill>
                <a:latin typeface="Arial" charset="0"/>
              </a:defRPr>
            </a:lvl6pPr>
            <a:lvl7pPr marL="3389932" indent="-260764" eaLnBrk="0" fontAlgn="base" hangingPunct="0">
              <a:spcBef>
                <a:spcPct val="20000"/>
              </a:spcBef>
              <a:spcAft>
                <a:spcPct val="0"/>
              </a:spcAft>
              <a:buChar char="»"/>
              <a:defRPr>
                <a:solidFill>
                  <a:schemeClr val="tx1"/>
                </a:solidFill>
                <a:latin typeface="Arial" charset="0"/>
              </a:defRPr>
            </a:lvl7pPr>
            <a:lvl8pPr marL="3911460" indent="-260764" eaLnBrk="0" fontAlgn="base" hangingPunct="0">
              <a:spcBef>
                <a:spcPct val="20000"/>
              </a:spcBef>
              <a:spcAft>
                <a:spcPct val="0"/>
              </a:spcAft>
              <a:buChar char="»"/>
              <a:defRPr>
                <a:solidFill>
                  <a:schemeClr val="tx1"/>
                </a:solidFill>
                <a:latin typeface="Arial" charset="0"/>
              </a:defRPr>
            </a:lvl8pPr>
            <a:lvl9pPr marL="4432988" indent="-260764"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GB" altLang="en-US" sz="1400"/>
              <a:t>           </a:t>
            </a:r>
          </a:p>
        </p:txBody>
      </p:sp>
      <p:sp>
        <p:nvSpPr>
          <p:cNvPr id="38915" name="Footer Placeholder 5"/>
          <p:cNvSpPr>
            <a:spLocks noGrp="1"/>
          </p:cNvSpPr>
          <p:nvPr>
            <p:ph type="ftr" sz="quarter" idx="11"/>
          </p:nvPr>
        </p:nvSpPr>
        <p:spPr>
          <a:xfrm>
            <a:off x="414338" y="252413"/>
            <a:ext cx="9886950" cy="284035"/>
          </a:xfrm>
          <a:noFill/>
        </p:spPr>
        <p:txBody>
          <a:bodyPr/>
          <a:lstStyle>
            <a:lvl1pPr eaLnBrk="0" hangingPunct="0">
              <a:spcBef>
                <a:spcPct val="20000"/>
              </a:spcBef>
              <a:buChar char="•"/>
              <a:defRPr sz="3200">
                <a:solidFill>
                  <a:schemeClr val="tx1"/>
                </a:solidFill>
                <a:latin typeface="Arial" charset="0"/>
              </a:defRPr>
            </a:lvl1pPr>
            <a:lvl2pPr marL="847483" indent="-325955" eaLnBrk="0" hangingPunct="0">
              <a:spcBef>
                <a:spcPct val="20000"/>
              </a:spcBef>
              <a:buChar char="–"/>
              <a:defRPr sz="2700">
                <a:solidFill>
                  <a:schemeClr val="tx1"/>
                </a:solidFill>
                <a:latin typeface="Arial" charset="0"/>
              </a:defRPr>
            </a:lvl2pPr>
            <a:lvl3pPr marL="1303820" indent="-260764" eaLnBrk="0" hangingPunct="0">
              <a:spcBef>
                <a:spcPct val="20000"/>
              </a:spcBef>
              <a:buChar char="•"/>
              <a:defRPr sz="2300">
                <a:solidFill>
                  <a:srgbClr val="3399FF"/>
                </a:solidFill>
                <a:latin typeface="Arial" charset="0"/>
              </a:defRPr>
            </a:lvl3pPr>
            <a:lvl4pPr marL="1825348" indent="-260764" eaLnBrk="0" hangingPunct="0">
              <a:spcBef>
                <a:spcPct val="20000"/>
              </a:spcBef>
              <a:buChar char="–"/>
              <a:defRPr>
                <a:solidFill>
                  <a:schemeClr val="tx1"/>
                </a:solidFill>
                <a:latin typeface="Arial" charset="0"/>
              </a:defRPr>
            </a:lvl4pPr>
            <a:lvl5pPr marL="2346876" indent="-260764" eaLnBrk="0" hangingPunct="0">
              <a:spcBef>
                <a:spcPct val="20000"/>
              </a:spcBef>
              <a:buChar char="»"/>
              <a:defRPr>
                <a:solidFill>
                  <a:schemeClr val="tx1"/>
                </a:solidFill>
                <a:latin typeface="Arial" charset="0"/>
              </a:defRPr>
            </a:lvl5pPr>
            <a:lvl6pPr marL="2868404" indent="-260764" eaLnBrk="0" fontAlgn="base" hangingPunct="0">
              <a:spcBef>
                <a:spcPct val="20000"/>
              </a:spcBef>
              <a:spcAft>
                <a:spcPct val="0"/>
              </a:spcAft>
              <a:buChar char="»"/>
              <a:defRPr>
                <a:solidFill>
                  <a:schemeClr val="tx1"/>
                </a:solidFill>
                <a:latin typeface="Arial" charset="0"/>
              </a:defRPr>
            </a:lvl6pPr>
            <a:lvl7pPr marL="3389932" indent="-260764" eaLnBrk="0" fontAlgn="base" hangingPunct="0">
              <a:spcBef>
                <a:spcPct val="20000"/>
              </a:spcBef>
              <a:spcAft>
                <a:spcPct val="0"/>
              </a:spcAft>
              <a:buChar char="»"/>
              <a:defRPr>
                <a:solidFill>
                  <a:schemeClr val="tx1"/>
                </a:solidFill>
                <a:latin typeface="Arial" charset="0"/>
              </a:defRPr>
            </a:lvl7pPr>
            <a:lvl8pPr marL="3911460" indent="-260764" eaLnBrk="0" fontAlgn="base" hangingPunct="0">
              <a:spcBef>
                <a:spcPct val="20000"/>
              </a:spcBef>
              <a:spcAft>
                <a:spcPct val="0"/>
              </a:spcAft>
              <a:buChar char="»"/>
              <a:defRPr>
                <a:solidFill>
                  <a:schemeClr val="tx1"/>
                </a:solidFill>
                <a:latin typeface="Arial" charset="0"/>
              </a:defRPr>
            </a:lvl8pPr>
            <a:lvl9pPr marL="4432988" indent="-260764" eaLnBrk="0" fontAlgn="base" hangingPunct="0">
              <a:spcBef>
                <a:spcPct val="20000"/>
              </a:spcBef>
              <a:spcAft>
                <a:spcPct val="0"/>
              </a:spcAft>
              <a:buChar char="»"/>
              <a:defRPr>
                <a:solidFill>
                  <a:schemeClr val="tx1"/>
                </a:solidFill>
                <a:latin typeface="Arial" charset="0"/>
              </a:defRPr>
            </a:lvl9pPr>
          </a:lstStyle>
          <a:p>
            <a:pPr eaLnBrk="1" hangingPunct="1">
              <a:spcBef>
                <a:spcPct val="0"/>
              </a:spcBef>
              <a:buFontTx/>
              <a:buNone/>
            </a:pPr>
            <a:r>
              <a:rPr lang="en-GB" altLang="en-US" sz="1400" dirty="0" smtClean="0"/>
              <a:t>                              </a:t>
            </a:r>
            <a:endParaRPr lang="en-GB" altLang="en-US" sz="1400" dirty="0"/>
          </a:p>
        </p:txBody>
      </p:sp>
      <p:sp>
        <p:nvSpPr>
          <p:cNvPr id="38916" name="Rectangle 2"/>
          <p:cNvSpPr>
            <a:spLocks noGrp="1" noChangeArrowheads="1"/>
          </p:cNvSpPr>
          <p:nvPr>
            <p:ph type="title"/>
          </p:nvPr>
        </p:nvSpPr>
        <p:spPr/>
        <p:txBody>
          <a:bodyPr/>
          <a:lstStyle/>
          <a:p>
            <a:pPr eaLnBrk="1" hangingPunct="1"/>
            <a:r>
              <a:rPr lang="en-GB" altLang="en-US" sz="3200" dirty="0"/>
              <a:t>Point of Contact for </a:t>
            </a:r>
            <a:r>
              <a:rPr lang="en-GB" altLang="en-US" sz="3200" dirty="0" smtClean="0"/>
              <a:t>Questions</a:t>
            </a:r>
            <a:endParaRPr lang="en-GB" altLang="en-US" sz="3200" dirty="0"/>
          </a:p>
        </p:txBody>
      </p:sp>
      <p:sp>
        <p:nvSpPr>
          <p:cNvPr id="38917" name="Rectangle 3"/>
          <p:cNvSpPr>
            <a:spLocks noGrp="1" noChangeArrowheads="1"/>
          </p:cNvSpPr>
          <p:nvPr>
            <p:ph type="body" sz="half" idx="1"/>
          </p:nvPr>
        </p:nvSpPr>
        <p:spPr>
          <a:xfrm>
            <a:off x="534671" y="1942825"/>
            <a:ext cx="9674186" cy="5247376"/>
          </a:xfrm>
        </p:spPr>
        <p:txBody>
          <a:bodyPr/>
          <a:lstStyle/>
          <a:p>
            <a:pPr eaLnBrk="1" hangingPunct="1">
              <a:lnSpc>
                <a:spcPct val="90000"/>
              </a:lnSpc>
              <a:buFontTx/>
              <a:buNone/>
            </a:pPr>
            <a:endParaRPr lang="en-GB" altLang="en-US" sz="2700" dirty="0"/>
          </a:p>
          <a:p>
            <a:pPr eaLnBrk="1" hangingPunct="1">
              <a:lnSpc>
                <a:spcPct val="90000"/>
              </a:lnSpc>
              <a:buFontTx/>
              <a:buNone/>
            </a:pPr>
            <a:r>
              <a:rPr lang="en-GB" altLang="en-US" sz="2300" dirty="0" smtClean="0"/>
              <a:t>Ewan Haggarty</a:t>
            </a:r>
            <a:endParaRPr lang="en-GB" altLang="en-US" sz="2300" dirty="0"/>
          </a:p>
          <a:p>
            <a:pPr eaLnBrk="1" hangingPunct="1">
              <a:lnSpc>
                <a:spcPct val="90000"/>
              </a:lnSpc>
              <a:buFontTx/>
              <a:buNone/>
            </a:pPr>
            <a:r>
              <a:rPr lang="en-GB" altLang="en-US" sz="2300" dirty="0"/>
              <a:t>Spacecraft Management Authority</a:t>
            </a:r>
          </a:p>
          <a:p>
            <a:pPr eaLnBrk="1" hangingPunct="1">
              <a:lnSpc>
                <a:spcPct val="90000"/>
              </a:lnSpc>
              <a:buFontTx/>
              <a:buNone/>
            </a:pPr>
            <a:endParaRPr lang="en-GB" altLang="en-US" sz="2300" dirty="0" smtClean="0"/>
          </a:p>
          <a:p>
            <a:pPr eaLnBrk="1" hangingPunct="1">
              <a:lnSpc>
                <a:spcPct val="90000"/>
              </a:lnSpc>
              <a:buFontTx/>
              <a:buNone/>
            </a:pPr>
            <a:endParaRPr lang="en-GB" altLang="en-US" sz="2300" dirty="0"/>
          </a:p>
          <a:p>
            <a:pPr eaLnBrk="1" hangingPunct="1">
              <a:lnSpc>
                <a:spcPct val="90000"/>
              </a:lnSpc>
              <a:buFontTx/>
              <a:buNone/>
            </a:pPr>
            <a:r>
              <a:rPr lang="en-GB" altLang="en-US" sz="2300" dirty="0" smtClean="0">
                <a:hlinkClick r:id="rId2"/>
              </a:rPr>
              <a:t>ewan.haggarty@airbus.com</a:t>
            </a:r>
            <a:endParaRPr lang="en-GB" altLang="en-US" sz="2300" dirty="0" smtClean="0"/>
          </a:p>
          <a:p>
            <a:pPr eaLnBrk="1" hangingPunct="1">
              <a:lnSpc>
                <a:spcPct val="90000"/>
              </a:lnSpc>
              <a:buFontTx/>
              <a:buNone/>
            </a:pPr>
            <a:endParaRPr lang="en-GB" altLang="en-US" sz="2300" dirty="0" smtClean="0"/>
          </a:p>
          <a:p>
            <a:pPr eaLnBrk="1" hangingPunct="1">
              <a:lnSpc>
                <a:spcPct val="90000"/>
              </a:lnSpc>
              <a:buFontTx/>
              <a:buNone/>
            </a:pPr>
            <a:r>
              <a:rPr lang="en-GB" altLang="en-US" sz="2300" dirty="0" smtClean="0"/>
              <a:t>+44 (0) 1249 </a:t>
            </a:r>
            <a:r>
              <a:rPr lang="en-GB" altLang="en-US" sz="2300" dirty="0"/>
              <a:t>85 </a:t>
            </a:r>
            <a:r>
              <a:rPr lang="en-GB" altLang="en-US" sz="2300" dirty="0" smtClean="0"/>
              <a:t>3615</a:t>
            </a:r>
            <a:endParaRPr lang="en-GB" altLang="en-US" sz="2300" dirty="0"/>
          </a:p>
          <a:p>
            <a:pPr eaLnBrk="1" hangingPunct="1">
              <a:lnSpc>
                <a:spcPct val="90000"/>
              </a:lnSpc>
              <a:buFontTx/>
              <a:buNone/>
            </a:pPr>
            <a:endParaRPr lang="en-GB" altLang="en-US" sz="2300" dirty="0"/>
          </a:p>
          <a:p>
            <a:pPr eaLnBrk="1" hangingPunct="1">
              <a:lnSpc>
                <a:spcPct val="90000"/>
              </a:lnSpc>
              <a:buFontTx/>
              <a:buNone/>
            </a:pPr>
            <a:r>
              <a:rPr lang="en-GB" altLang="en-US" sz="2300" dirty="0"/>
              <a:t>1001 Skynet Drive</a:t>
            </a:r>
          </a:p>
          <a:p>
            <a:pPr eaLnBrk="1" hangingPunct="1">
              <a:lnSpc>
                <a:spcPct val="90000"/>
              </a:lnSpc>
              <a:buFontTx/>
              <a:buNone/>
            </a:pPr>
            <a:r>
              <a:rPr lang="en-GB" altLang="en-US" sz="2300" dirty="0"/>
              <a:t>CORSHAM</a:t>
            </a:r>
          </a:p>
          <a:p>
            <a:pPr eaLnBrk="1" hangingPunct="1">
              <a:lnSpc>
                <a:spcPct val="90000"/>
              </a:lnSpc>
              <a:buFontTx/>
              <a:buNone/>
            </a:pPr>
            <a:r>
              <a:rPr lang="en-GB" altLang="en-US" sz="2300" dirty="0"/>
              <a:t>SN13 9NP</a:t>
            </a:r>
          </a:p>
        </p:txBody>
      </p:sp>
    </p:spTree>
    <p:extLst>
      <p:ext uri="{BB962C8B-B14F-4D97-AF65-F5344CB8AC3E}">
        <p14:creationId xmlns:p14="http://schemas.microsoft.com/office/powerpoint/2010/main" val="4073346175"/>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Training for Live SpaceWx Operations</a:t>
            </a:r>
          </a:p>
        </p:txBody>
      </p:sp>
      <p:sp>
        <p:nvSpPr>
          <p:cNvPr id="3" name="Content Placeholder 2"/>
          <p:cNvSpPr>
            <a:spLocks noGrp="1"/>
          </p:cNvSpPr>
          <p:nvPr>
            <p:ph idx="1"/>
          </p:nvPr>
        </p:nvSpPr>
        <p:spPr>
          <a:xfrm>
            <a:off x="414338" y="1332359"/>
            <a:ext cx="9864725" cy="5400229"/>
          </a:xfrm>
        </p:spPr>
        <p:txBody>
          <a:bodyPr/>
          <a:lstStyle/>
          <a:p>
            <a:r>
              <a:rPr lang="en-GB" sz="2000" dirty="0" smtClean="0"/>
              <a:t>The Story So Far:</a:t>
            </a:r>
          </a:p>
          <a:p>
            <a:endParaRPr lang="en-GB" sz="1600" dirty="0"/>
          </a:p>
          <a:p>
            <a:pPr marL="285750" indent="-285750">
              <a:buFont typeface="Arial" panose="020B0604020202020204" pitchFamily="34" charset="0"/>
              <a:buChar char="•"/>
            </a:pPr>
            <a:r>
              <a:rPr lang="en-GB" sz="1800" dirty="0" smtClean="0"/>
              <a:t>SKYNET has taken part in 3 real-time SpaceWx Exercises, incrementally developing a capability to deal with Severe SpaceWx Effects</a:t>
            </a:r>
            <a:r>
              <a:rPr lang="en-GB" sz="1800" dirty="0"/>
              <a:t>. 2 further are planned for this year</a:t>
            </a:r>
            <a:r>
              <a:rPr lang="en-GB" sz="1800" dirty="0" smtClean="0"/>
              <a:t>.</a:t>
            </a:r>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The Met Office Space Weather Operations Centre (MOSWOC) acting as our forecaster has been an essential partner throughout</a:t>
            </a:r>
            <a:r>
              <a:rPr lang="en-GB" sz="1800" dirty="0"/>
              <a:t> </a:t>
            </a:r>
            <a:r>
              <a:rPr lang="en-GB" sz="1800" dirty="0" smtClean="0"/>
              <a:t>– they are an excellent </a:t>
            </a:r>
            <a:r>
              <a:rPr lang="en-GB" sz="1800" smtClean="0"/>
              <a:t>expert partner.</a:t>
            </a:r>
            <a:endParaRPr lang="en-GB" sz="1800" dirty="0" smtClean="0"/>
          </a:p>
          <a:p>
            <a:pPr marL="285750" indent="-285750">
              <a:buFont typeface="Arial" panose="020B0604020202020204" pitchFamily="34" charset="0"/>
              <a:buChar char="•"/>
            </a:pPr>
            <a:endParaRPr lang="en-GB" sz="1800" dirty="0"/>
          </a:p>
          <a:p>
            <a:pPr marL="285750" indent="-285750">
              <a:buFont typeface="Arial" panose="020B0604020202020204" pitchFamily="34" charset="0"/>
              <a:buChar char="•"/>
            </a:pPr>
            <a:r>
              <a:rPr lang="en-GB" sz="1800" dirty="0" smtClean="0"/>
              <a:t>Understanding of the capability for SpaceWx to impact our Spacecraft Operations and Service Delivery and how to mitigate it was actively supported by:</a:t>
            </a:r>
          </a:p>
          <a:p>
            <a:pPr marL="465138" lvl="1" indent="-285750">
              <a:buFont typeface="Arial" panose="020B0604020202020204" pitchFamily="34" charset="0"/>
              <a:buChar char="•"/>
            </a:pPr>
            <a:r>
              <a:rPr lang="en-GB" sz="1600" dirty="0" smtClean="0"/>
              <a:t>Our Internal Engineering and Planning teams</a:t>
            </a:r>
          </a:p>
          <a:p>
            <a:pPr marL="465138" lvl="1" indent="-285750">
              <a:buFont typeface="Arial" panose="020B0604020202020204" pitchFamily="34" charset="0"/>
              <a:buChar char="•"/>
            </a:pPr>
            <a:r>
              <a:rPr lang="en-GB" sz="1600" dirty="0" smtClean="0"/>
              <a:t>QinetiQ, </a:t>
            </a:r>
          </a:p>
          <a:p>
            <a:pPr marL="465138" lvl="1" indent="-285750">
              <a:buFont typeface="Arial" panose="020B0604020202020204" pitchFamily="34" charset="0"/>
              <a:buChar char="•"/>
            </a:pPr>
            <a:r>
              <a:rPr lang="en-GB" sz="1600" dirty="0" smtClean="0"/>
              <a:t>[DSTL], </a:t>
            </a:r>
          </a:p>
          <a:p>
            <a:pPr marL="465138" lvl="1" indent="-285750">
              <a:buFont typeface="Arial" panose="020B0604020202020204" pitchFamily="34" charset="0"/>
              <a:buChar char="•"/>
            </a:pPr>
            <a:r>
              <a:rPr lang="en-GB" sz="1600" dirty="0" smtClean="0"/>
              <a:t>and our principal customer, the UK Ministry of Defence.</a:t>
            </a:r>
          </a:p>
          <a:p>
            <a:endParaRPr lang="en-GB" sz="1600" dirty="0"/>
          </a:p>
        </p:txBody>
      </p:sp>
      <p:sp>
        <p:nvSpPr>
          <p:cNvPr id="4" name="Footer Placeholder 3"/>
          <p:cNvSpPr>
            <a:spLocks noGrp="1"/>
          </p:cNvSpPr>
          <p:nvPr>
            <p:ph type="ftr" sz="quarter" idx="11"/>
          </p:nvPr>
        </p:nvSpPr>
        <p:spPr/>
        <p:txBody>
          <a:bodyPr/>
          <a:lstStyle/>
          <a:p>
            <a:pPr>
              <a:defRPr/>
            </a:pPr>
            <a:endParaRPr lang="de-DE" altLang="de-DE" dirty="0"/>
          </a:p>
        </p:txBody>
      </p:sp>
      <p:sp>
        <p:nvSpPr>
          <p:cNvPr id="5" name="Slide Number Placeholder 4"/>
          <p:cNvSpPr>
            <a:spLocks noGrp="1"/>
          </p:cNvSpPr>
          <p:nvPr>
            <p:ph type="sldNum" sz="quarter" idx="12"/>
          </p:nvPr>
        </p:nvSpPr>
        <p:spPr/>
        <p:txBody>
          <a:bodyPr/>
          <a:lstStyle/>
          <a:p>
            <a:pPr>
              <a:defRPr/>
            </a:pPr>
            <a:fld id="{0B9889BA-0DD9-4EA1-B47C-7944E9910567}" type="slidenum">
              <a:rPr lang="de-DE" altLang="de-DE" smtClean="0"/>
              <a:pPr>
                <a:defRPr/>
              </a:pPr>
              <a:t>2</a:t>
            </a:fld>
            <a:endParaRPr lang="de-DE" altLang="de-DE" dirty="0"/>
          </a:p>
        </p:txBody>
      </p:sp>
    </p:spTree>
    <p:extLst>
      <p:ext uri="{BB962C8B-B14F-4D97-AF65-F5344CB8AC3E}">
        <p14:creationId xmlns:p14="http://schemas.microsoft.com/office/powerpoint/2010/main" val="2238005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30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4000"/>
                            </p:stCondLst>
                            <p:childTnLst>
                              <p:par>
                                <p:cTn id="13" presetID="10" presetClass="entr" presetSubtype="0" fill="hold" nodeType="afterEffect">
                                  <p:stCondLst>
                                    <p:cond delay="30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7500"/>
                            </p:stCondLst>
                            <p:childTnLst>
                              <p:par>
                                <p:cTn id="17" presetID="10" presetClass="entr" presetSubtype="0" fill="hold" nodeType="afterEffect">
                                  <p:stCondLst>
                                    <p:cond delay="30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par>
                          <p:cTn id="20" fill="hold">
                            <p:stCondLst>
                              <p:cond delay="11000"/>
                            </p:stCondLst>
                            <p:childTnLst>
                              <p:par>
                                <p:cTn id="21" presetID="10" presetClass="entr" presetSubtype="0" fill="hold" nodeType="afterEffect">
                                  <p:stCondLst>
                                    <p:cond delay="3000"/>
                                  </p:stCondLst>
                                  <p:childTnLst>
                                    <p:set>
                                      <p:cBhvr>
                                        <p:cTn id="22" dur="1" fill="hold">
                                          <p:stCondLst>
                                            <p:cond delay="0"/>
                                          </p:stCondLst>
                                        </p:cTn>
                                        <p:tgtEl>
                                          <p:spTgt spid="3">
                                            <p:txEl>
                                              <p:pRg st="7" end="7"/>
                                            </p:txEl>
                                          </p:spTgt>
                                        </p:tgtEl>
                                        <p:attrNameLst>
                                          <p:attrName>style.visibility</p:attrName>
                                        </p:attrNameLst>
                                      </p:cBhvr>
                                      <p:to>
                                        <p:strVal val="visible"/>
                                      </p:to>
                                    </p:set>
                                    <p:animEffect transition="in" filter="fade">
                                      <p:cBhvr>
                                        <p:cTn id="23" dur="500"/>
                                        <p:tgtEl>
                                          <p:spTgt spid="3">
                                            <p:txEl>
                                              <p:pRg st="7" end="7"/>
                                            </p:txEl>
                                          </p:spTgt>
                                        </p:tgtEl>
                                      </p:cBhvr>
                                    </p:animEffect>
                                  </p:childTnLst>
                                </p:cTn>
                              </p:par>
                            </p:childTnLst>
                          </p:cTn>
                        </p:par>
                        <p:par>
                          <p:cTn id="24" fill="hold">
                            <p:stCondLst>
                              <p:cond delay="14500"/>
                            </p:stCondLst>
                            <p:childTnLst>
                              <p:par>
                                <p:cTn id="25" presetID="10" presetClass="entr" presetSubtype="0" fill="hold" nodeType="afterEffect">
                                  <p:stCondLst>
                                    <p:cond delay="300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par>
                          <p:cTn id="28" fill="hold">
                            <p:stCondLst>
                              <p:cond delay="18000"/>
                            </p:stCondLst>
                            <p:childTnLst>
                              <p:par>
                                <p:cTn id="29" presetID="10" presetClass="entr" presetSubtype="0" fill="hold" nodeType="afterEffect">
                                  <p:stCondLst>
                                    <p:cond delay="300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fade">
                                      <p:cBhvr>
                                        <p:cTn id="31" dur="500"/>
                                        <p:tgtEl>
                                          <p:spTgt spid="3">
                                            <p:txEl>
                                              <p:pRg st="9" end="9"/>
                                            </p:txEl>
                                          </p:spTgt>
                                        </p:tgtEl>
                                      </p:cBhvr>
                                    </p:animEffect>
                                  </p:childTnLst>
                                </p:cTn>
                              </p:par>
                            </p:childTnLst>
                          </p:cTn>
                        </p:par>
                        <p:par>
                          <p:cTn id="32" fill="hold">
                            <p:stCondLst>
                              <p:cond delay="21500"/>
                            </p:stCondLst>
                            <p:childTnLst>
                              <p:par>
                                <p:cTn id="33" presetID="10" presetClass="entr" presetSubtype="0" fill="hold" nodeType="afterEffect">
                                  <p:stCondLst>
                                    <p:cond delay="3000"/>
                                  </p:stCondLst>
                                  <p:childTnLst>
                                    <p:set>
                                      <p:cBhvr>
                                        <p:cTn id="34" dur="1" fill="hold">
                                          <p:stCondLst>
                                            <p:cond delay="0"/>
                                          </p:stCondLst>
                                        </p:cTn>
                                        <p:tgtEl>
                                          <p:spTgt spid="3">
                                            <p:txEl>
                                              <p:pRg st="10" end="10"/>
                                            </p:txEl>
                                          </p:spTgt>
                                        </p:tgtEl>
                                        <p:attrNameLst>
                                          <p:attrName>style.visibility</p:attrName>
                                        </p:attrNameLst>
                                      </p:cBhvr>
                                      <p:to>
                                        <p:strVal val="visible"/>
                                      </p:to>
                                    </p:set>
                                    <p:animEffect transition="in" filter="fade">
                                      <p:cBhvr>
                                        <p:cTn id="35"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2400" dirty="0" smtClean="0"/>
              <a:t>Why Operational Response Capability Development is a ‘Today’ Thing</a:t>
            </a:r>
            <a:endParaRPr lang="en-GB" sz="2400" dirty="0"/>
          </a:p>
        </p:txBody>
      </p:sp>
      <p:sp>
        <p:nvSpPr>
          <p:cNvPr id="3" name="Content Placeholder 2"/>
          <p:cNvSpPr>
            <a:spLocks noGrp="1"/>
          </p:cNvSpPr>
          <p:nvPr>
            <p:ph idx="1"/>
          </p:nvPr>
        </p:nvSpPr>
        <p:spPr>
          <a:xfrm>
            <a:off x="414338" y="1188343"/>
            <a:ext cx="9864725" cy="5544245"/>
          </a:xfrm>
        </p:spPr>
        <p:txBody>
          <a:bodyPr/>
          <a:lstStyle/>
          <a:p>
            <a:r>
              <a:rPr lang="en-GB" dirty="0" smtClean="0"/>
              <a:t>Government </a:t>
            </a:r>
            <a:r>
              <a:rPr lang="en-GB" dirty="0"/>
              <a:t>Advice – in the UK, SpaceWx is recognised as a ‘Tier 1 Threat</a:t>
            </a:r>
            <a:r>
              <a:rPr lang="en-GB" dirty="0" smtClean="0"/>
              <a:t>’ in the National Risk Register.</a:t>
            </a:r>
          </a:p>
          <a:p>
            <a:endParaRPr lang="en-GB" dirty="0"/>
          </a:p>
          <a:p>
            <a:endParaRPr lang="en-GB" dirty="0"/>
          </a:p>
        </p:txBody>
      </p:sp>
      <p:sp>
        <p:nvSpPr>
          <p:cNvPr id="4" name="Footer Placeholder 3"/>
          <p:cNvSpPr>
            <a:spLocks noGrp="1"/>
          </p:cNvSpPr>
          <p:nvPr>
            <p:ph type="ftr" sz="quarter" idx="11"/>
          </p:nvPr>
        </p:nvSpPr>
        <p:spPr/>
        <p:txBody>
          <a:bodyPr/>
          <a:lstStyle/>
          <a:p>
            <a:pPr>
              <a:defRPr/>
            </a:pPr>
            <a:endParaRPr lang="de-DE" altLang="de-DE" dirty="0"/>
          </a:p>
        </p:txBody>
      </p:sp>
      <p:sp>
        <p:nvSpPr>
          <p:cNvPr id="5" name="Slide Number Placeholder 4"/>
          <p:cNvSpPr>
            <a:spLocks noGrp="1"/>
          </p:cNvSpPr>
          <p:nvPr>
            <p:ph type="sldNum" sz="quarter" idx="12"/>
          </p:nvPr>
        </p:nvSpPr>
        <p:spPr/>
        <p:txBody>
          <a:bodyPr/>
          <a:lstStyle/>
          <a:p>
            <a:pPr>
              <a:defRPr/>
            </a:pPr>
            <a:fld id="{0B9889BA-0DD9-4EA1-B47C-7944E9910567}" type="slidenum">
              <a:rPr lang="de-DE" altLang="de-DE" smtClean="0"/>
              <a:pPr>
                <a:defRPr/>
              </a:pPr>
              <a:t>3</a:t>
            </a:fld>
            <a:endParaRPr lang="de-DE" altLang="de-DE"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204" y="1548383"/>
            <a:ext cx="6552728" cy="5894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Oval 6"/>
          <p:cNvSpPr/>
          <p:nvPr/>
        </p:nvSpPr>
        <p:spPr>
          <a:xfrm>
            <a:off x="4914651" y="3616060"/>
            <a:ext cx="1247563" cy="336056"/>
          </a:xfrm>
          <a:prstGeom prst="ellipse">
            <a:avLst/>
          </a:prstGeom>
          <a:solidFill>
            <a:srgbClr val="FF0000">
              <a:alpha val="2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a:p>
        </p:txBody>
      </p:sp>
      <p:sp>
        <p:nvSpPr>
          <p:cNvPr id="8" name="Oval 7"/>
          <p:cNvSpPr/>
          <p:nvPr/>
        </p:nvSpPr>
        <p:spPr>
          <a:xfrm>
            <a:off x="4914652" y="1908423"/>
            <a:ext cx="1247563" cy="420070"/>
          </a:xfrm>
          <a:prstGeom prst="ellipse">
            <a:avLst/>
          </a:prstGeom>
          <a:solidFill>
            <a:schemeClr val="accent1">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endParaRPr lang="en-GB"/>
          </a:p>
        </p:txBody>
      </p:sp>
      <p:sp>
        <p:nvSpPr>
          <p:cNvPr id="9" name="Right Arrow 8"/>
          <p:cNvSpPr/>
          <p:nvPr/>
        </p:nvSpPr>
        <p:spPr>
          <a:xfrm rot="18993927">
            <a:off x="795581" y="2730456"/>
            <a:ext cx="4212838" cy="588098"/>
          </a:xfrm>
          <a:prstGeom prst="rightArrow">
            <a:avLst/>
          </a:prstGeom>
          <a:solidFill>
            <a:srgbClr val="FF0000">
              <a:alpha val="15000"/>
            </a:srgbClr>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lIns="104306" tIns="52153" rIns="104306" bIns="52153" rtlCol="0" anchor="ctr"/>
          <a:lstStyle/>
          <a:p>
            <a:pPr algn="ctr"/>
            <a:r>
              <a:rPr lang="en-GB" dirty="0" smtClean="0"/>
              <a:t>WORSE PROBLEMS</a:t>
            </a:r>
            <a:endParaRPr lang="en-GB" dirty="0"/>
          </a:p>
        </p:txBody>
      </p:sp>
    </p:spTree>
    <p:extLst>
      <p:ext uri="{BB962C8B-B14F-4D97-AF65-F5344CB8AC3E}">
        <p14:creationId xmlns:p14="http://schemas.microsoft.com/office/powerpoint/2010/main" val="1634950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1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2000"/>
                            </p:stCondLst>
                            <p:childTnLst>
                              <p:par>
                                <p:cTn id="11" presetID="31" presetClass="entr" presetSubtype="0" fill="hold" grpId="0" nodeType="afterEffect">
                                  <p:stCondLst>
                                    <p:cond delay="5000"/>
                                  </p:stCondLst>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8000"/>
                            </p:stCondLst>
                            <p:childTnLst>
                              <p:par>
                                <p:cTn id="18" presetID="45" presetClass="entr" presetSubtype="0"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2000"/>
                                        <p:tgtEl>
                                          <p:spTgt spid="8"/>
                                        </p:tgtEl>
                                      </p:cBhvr>
                                    </p:animEffect>
                                    <p:anim calcmode="lin" valueType="num">
                                      <p:cBhvr>
                                        <p:cTn id="21" dur="2000" fill="hold"/>
                                        <p:tgtEl>
                                          <p:spTgt spid="8"/>
                                        </p:tgtEl>
                                        <p:attrNameLst>
                                          <p:attrName>ppt_w</p:attrName>
                                        </p:attrNameLst>
                                      </p:cBhvr>
                                      <p:tavLst>
                                        <p:tav tm="0" fmla="#ppt_w*sin(2.5*pi*$)">
                                          <p:val>
                                            <p:fltVal val="0"/>
                                          </p:val>
                                        </p:tav>
                                        <p:tav tm="100000">
                                          <p:val>
                                            <p:fltVal val="1"/>
                                          </p:val>
                                        </p:tav>
                                      </p:tavLst>
                                    </p:anim>
                                    <p:anim calcmode="lin" valueType="num">
                                      <p:cBhvr>
                                        <p:cTn id="22" dur="2000" fill="hold"/>
                                        <p:tgtEl>
                                          <p:spTgt spid="8"/>
                                        </p:tgtEl>
                                        <p:attrNameLst>
                                          <p:attrName>ppt_h</p:attrName>
                                        </p:attrNameLst>
                                      </p:cBhvr>
                                      <p:tavLst>
                                        <p:tav tm="0">
                                          <p:val>
                                            <p:strVal val="#ppt_h"/>
                                          </p:val>
                                        </p:tav>
                                        <p:tav tm="100000">
                                          <p:val>
                                            <p:strVal val="#ppt_h"/>
                                          </p:val>
                                        </p:tav>
                                      </p:tavLst>
                                    </p:anim>
                                  </p:childTnLst>
                                </p:cTn>
                              </p:par>
                            </p:childTnLst>
                          </p:cTn>
                        </p:par>
                        <p:par>
                          <p:cTn id="23" fill="hold">
                            <p:stCondLst>
                              <p:cond delay="10000"/>
                            </p:stCondLst>
                            <p:childTnLst>
                              <p:par>
                                <p:cTn id="24" presetID="45" presetClass="entr" presetSubtype="0" fill="hold" grpId="0" nodeType="afterEffect">
                                  <p:stCondLst>
                                    <p:cond delay="300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2000"/>
                                        <p:tgtEl>
                                          <p:spTgt spid="7"/>
                                        </p:tgtEl>
                                      </p:cBhvr>
                                    </p:animEffect>
                                    <p:anim calcmode="lin" valueType="num">
                                      <p:cBhvr>
                                        <p:cTn id="27" dur="2000" fill="hold"/>
                                        <p:tgtEl>
                                          <p:spTgt spid="7"/>
                                        </p:tgtEl>
                                        <p:attrNameLst>
                                          <p:attrName>ppt_w</p:attrName>
                                        </p:attrNameLst>
                                      </p:cBhvr>
                                      <p:tavLst>
                                        <p:tav tm="0" fmla="#ppt_w*sin(2.5*pi*$)">
                                          <p:val>
                                            <p:fltVal val="0"/>
                                          </p:val>
                                        </p:tav>
                                        <p:tav tm="100000">
                                          <p:val>
                                            <p:fltVal val="1"/>
                                          </p:val>
                                        </p:tav>
                                      </p:tavLst>
                                    </p:anim>
                                    <p:anim calcmode="lin" valueType="num">
                                      <p:cBhvr>
                                        <p:cTn id="28" dur="2000" fill="hold"/>
                                        <p:tgtEl>
                                          <p:spTgt spid="7"/>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To Develop Operational SpaceWx Mitigation</a:t>
            </a:r>
            <a:br>
              <a:rPr lang="en-GB" dirty="0" smtClean="0"/>
            </a:br>
            <a:r>
              <a:rPr lang="en-GB" dirty="0" smtClean="0"/>
              <a:t>– a Critical Shopping List</a:t>
            </a:r>
            <a:endParaRPr lang="en-GB" dirty="0"/>
          </a:p>
        </p:txBody>
      </p:sp>
      <p:sp>
        <p:nvSpPr>
          <p:cNvPr id="3" name="Content Placeholder 2"/>
          <p:cNvSpPr>
            <a:spLocks noGrp="1"/>
          </p:cNvSpPr>
          <p:nvPr>
            <p:ph idx="1"/>
          </p:nvPr>
        </p:nvSpPr>
        <p:spPr>
          <a:xfrm>
            <a:off x="414338" y="2484487"/>
            <a:ext cx="9864725" cy="4248101"/>
          </a:xfrm>
        </p:spPr>
        <p:txBody>
          <a:bodyPr/>
          <a:lstStyle/>
          <a:p>
            <a:pPr marL="457200" indent="-457200">
              <a:buFont typeface="Arial" panose="020B0604020202020204" pitchFamily="34" charset="0"/>
              <a:buChar char="•"/>
            </a:pPr>
            <a:r>
              <a:rPr lang="en-GB" sz="2400" dirty="0" smtClean="0"/>
              <a:t>SpaceWx </a:t>
            </a:r>
            <a:r>
              <a:rPr lang="en-GB" sz="2400" dirty="0"/>
              <a:t>Forecaster </a:t>
            </a:r>
            <a:r>
              <a:rPr lang="en-GB" sz="2400" dirty="0" smtClean="0"/>
              <a:t>Relationship</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smtClean="0"/>
              <a:t>Engineering and Operational Systems Understanding</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smtClean="0"/>
              <a:t>Customer Requirements, Expectations and Involvement</a:t>
            </a:r>
          </a:p>
          <a:p>
            <a:pPr marL="457200" indent="-457200">
              <a:buFont typeface="Arial" panose="020B0604020202020204" pitchFamily="34" charset="0"/>
              <a:buChar char="•"/>
            </a:pPr>
            <a:endParaRPr lang="en-GB" sz="2400" dirty="0"/>
          </a:p>
          <a:p>
            <a:pPr marL="457200" indent="-457200">
              <a:buFont typeface="Arial" panose="020B0604020202020204" pitchFamily="34" charset="0"/>
              <a:buChar char="•"/>
            </a:pPr>
            <a:r>
              <a:rPr lang="en-GB" sz="2400" dirty="0" smtClean="0"/>
              <a:t>Training Development Capability</a:t>
            </a:r>
            <a:endParaRPr lang="en-GB" sz="2400" dirty="0"/>
          </a:p>
        </p:txBody>
      </p:sp>
      <p:sp>
        <p:nvSpPr>
          <p:cNvPr id="4" name="Footer Placeholder 3"/>
          <p:cNvSpPr>
            <a:spLocks noGrp="1"/>
          </p:cNvSpPr>
          <p:nvPr>
            <p:ph type="ftr" sz="quarter" idx="11"/>
          </p:nvPr>
        </p:nvSpPr>
        <p:spPr/>
        <p:txBody>
          <a:bodyPr/>
          <a:lstStyle/>
          <a:p>
            <a:pPr>
              <a:defRPr/>
            </a:pPr>
            <a:endParaRPr lang="de-DE" altLang="de-DE" dirty="0"/>
          </a:p>
        </p:txBody>
      </p:sp>
      <p:sp>
        <p:nvSpPr>
          <p:cNvPr id="5" name="Slide Number Placeholder 4"/>
          <p:cNvSpPr>
            <a:spLocks noGrp="1"/>
          </p:cNvSpPr>
          <p:nvPr>
            <p:ph type="sldNum" sz="quarter" idx="12"/>
          </p:nvPr>
        </p:nvSpPr>
        <p:spPr/>
        <p:txBody>
          <a:bodyPr/>
          <a:lstStyle/>
          <a:p>
            <a:pPr>
              <a:defRPr/>
            </a:pPr>
            <a:fld id="{0B9889BA-0DD9-4EA1-B47C-7944E9910567}" type="slidenum">
              <a:rPr lang="de-DE" altLang="de-DE" smtClean="0"/>
              <a:pPr>
                <a:defRPr/>
              </a:pPr>
              <a:t>4</a:t>
            </a:fld>
            <a:endParaRPr lang="de-DE" altLang="de-DE" dirty="0"/>
          </a:p>
        </p:txBody>
      </p:sp>
    </p:spTree>
    <p:extLst>
      <p:ext uri="{BB962C8B-B14F-4D97-AF65-F5344CB8AC3E}">
        <p14:creationId xmlns:p14="http://schemas.microsoft.com/office/powerpoint/2010/main" val="3340745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350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4000"/>
                            </p:stCondLst>
                            <p:childTnLst>
                              <p:par>
                                <p:cTn id="9" presetID="10" presetClass="entr" presetSubtype="0" fill="hold" nodeType="afterEffect">
                                  <p:stCondLst>
                                    <p:cond delay="3500"/>
                                  </p:stCondLst>
                                  <p:childTnLst>
                                    <p:set>
                                      <p:cBhvr>
                                        <p:cTn id="10" dur="1" fill="hold">
                                          <p:stCondLst>
                                            <p:cond delay="0"/>
                                          </p:stCondLst>
                                        </p:cTn>
                                        <p:tgtEl>
                                          <p:spTgt spid="3">
                                            <p:txEl>
                                              <p:pRg st="2" end="2"/>
                                            </p:txEl>
                                          </p:spTgt>
                                        </p:tgtEl>
                                        <p:attrNameLst>
                                          <p:attrName>style.visibility</p:attrName>
                                        </p:attrNameLst>
                                      </p:cBhvr>
                                      <p:to>
                                        <p:strVal val="visible"/>
                                      </p:to>
                                    </p:set>
                                    <p:animEffect transition="in" filter="fade">
                                      <p:cBhvr>
                                        <p:cTn id="11" dur="500"/>
                                        <p:tgtEl>
                                          <p:spTgt spid="3">
                                            <p:txEl>
                                              <p:pRg st="2" end="2"/>
                                            </p:txEl>
                                          </p:spTgt>
                                        </p:tgtEl>
                                      </p:cBhvr>
                                    </p:animEffect>
                                  </p:childTnLst>
                                </p:cTn>
                              </p:par>
                            </p:childTnLst>
                          </p:cTn>
                        </p:par>
                        <p:par>
                          <p:cTn id="12" fill="hold">
                            <p:stCondLst>
                              <p:cond delay="8000"/>
                            </p:stCondLst>
                            <p:childTnLst>
                              <p:par>
                                <p:cTn id="13" presetID="10" presetClass="entr" presetSubtype="0" fill="hold" nodeType="afterEffect">
                                  <p:stCondLst>
                                    <p:cond delay="350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childTnLst>
                          </p:cTn>
                        </p:par>
                        <p:par>
                          <p:cTn id="16" fill="hold">
                            <p:stCondLst>
                              <p:cond delay="12000"/>
                            </p:stCondLst>
                            <p:childTnLst>
                              <p:par>
                                <p:cTn id="17" presetID="10" presetClass="entr" presetSubtype="0" fill="hold" nodeType="afterEffect">
                                  <p:stCondLst>
                                    <p:cond delay="3500"/>
                                  </p:stCondLst>
                                  <p:childTnLst>
                                    <p:set>
                                      <p:cBhvr>
                                        <p:cTn id="18" dur="1" fill="hold">
                                          <p:stCondLst>
                                            <p:cond delay="0"/>
                                          </p:stCondLst>
                                        </p:cTn>
                                        <p:tgtEl>
                                          <p:spTgt spid="3">
                                            <p:txEl>
                                              <p:pRg st="6" end="6"/>
                                            </p:txEl>
                                          </p:spTgt>
                                        </p:tgtEl>
                                        <p:attrNameLst>
                                          <p:attrName>style.visibility</p:attrName>
                                        </p:attrNameLst>
                                      </p:cBhvr>
                                      <p:to>
                                        <p:strVal val="visible"/>
                                      </p:to>
                                    </p:set>
                                    <p:animEffect transition="in" filter="fade">
                                      <p:cBhvr>
                                        <p:cTn id="19"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93" y="1494271"/>
            <a:ext cx="4652902" cy="5436815"/>
          </a:xfrm>
          <a:prstGeom prst="rect">
            <a:avLst/>
          </a:prstGeom>
          <a:noFill/>
          <a:ln>
            <a:noFill/>
          </a:ln>
          <a:effectLst>
            <a:innerShdw blurRad="114300">
              <a:prstClr val="black"/>
            </a:inn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p:txBody>
          <a:bodyPr/>
          <a:lstStyle/>
          <a:p>
            <a:r>
              <a:rPr lang="en-GB" dirty="0" smtClean="0"/>
              <a:t>HOLI-STATE Example – </a:t>
            </a:r>
            <a:r>
              <a:rPr lang="en-GB" i="1" dirty="0" smtClean="0"/>
              <a:t>Additional to MOSWOC Forecast Generation</a:t>
            </a:r>
            <a:endParaRPr lang="en-GB" dirty="0"/>
          </a:p>
        </p:txBody>
      </p:sp>
      <p:sp>
        <p:nvSpPr>
          <p:cNvPr id="4" name="Footer Placeholder 3"/>
          <p:cNvSpPr>
            <a:spLocks noGrp="1"/>
          </p:cNvSpPr>
          <p:nvPr>
            <p:ph type="ftr" sz="quarter" idx="11"/>
          </p:nvPr>
        </p:nvSpPr>
        <p:spPr/>
        <p:txBody>
          <a:bodyPr/>
          <a:lstStyle/>
          <a:p>
            <a:pPr>
              <a:defRPr/>
            </a:pPr>
            <a:endParaRPr lang="de-DE" altLang="de-DE" dirty="0"/>
          </a:p>
        </p:txBody>
      </p:sp>
      <p:sp>
        <p:nvSpPr>
          <p:cNvPr id="5" name="Slide Number Placeholder 4"/>
          <p:cNvSpPr>
            <a:spLocks noGrp="1"/>
          </p:cNvSpPr>
          <p:nvPr>
            <p:ph type="sldNum" sz="quarter" idx="12"/>
          </p:nvPr>
        </p:nvSpPr>
        <p:spPr/>
        <p:txBody>
          <a:bodyPr/>
          <a:lstStyle/>
          <a:p>
            <a:pPr>
              <a:defRPr/>
            </a:pPr>
            <a:fld id="{0B9889BA-0DD9-4EA1-B47C-7944E9910567}" type="slidenum">
              <a:rPr lang="de-DE" altLang="de-DE" smtClean="0"/>
              <a:pPr>
                <a:defRPr/>
              </a:pPr>
              <a:t>5</a:t>
            </a:fld>
            <a:endParaRPr lang="de-DE" altLang="de-DE" dirty="0"/>
          </a:p>
        </p:txBody>
      </p:sp>
      <p:sp>
        <p:nvSpPr>
          <p:cNvPr id="6" name="Content Placeholder 5"/>
          <p:cNvSpPr>
            <a:spLocks noGrp="1"/>
          </p:cNvSpPr>
          <p:nvPr>
            <p:ph idx="1"/>
          </p:nvPr>
        </p:nvSpPr>
        <p:spPr>
          <a:xfrm>
            <a:off x="6786860" y="2124447"/>
            <a:ext cx="3492203" cy="4608141"/>
          </a:xfrm>
        </p:spPr>
        <p:txBody>
          <a:bodyPr/>
          <a:lstStyle/>
          <a:p>
            <a:pPr marL="1588" lvl="1" indent="0">
              <a:buNone/>
            </a:pPr>
            <a:r>
              <a:rPr lang="en-GB" sz="1800" dirty="0" smtClean="0"/>
              <a:t>State</a:t>
            </a:r>
          </a:p>
          <a:p>
            <a:pPr marL="1588" lvl="1" indent="0">
              <a:buNone/>
            </a:pPr>
            <a:endParaRPr lang="en-GB" sz="1800" dirty="0"/>
          </a:p>
          <a:p>
            <a:pPr marL="1588" lvl="1" indent="0">
              <a:buNone/>
            </a:pPr>
            <a:r>
              <a:rPr lang="en-GB" sz="1800" dirty="0" smtClean="0"/>
              <a:t>Issue Date</a:t>
            </a:r>
          </a:p>
          <a:p>
            <a:pPr marL="1588" lvl="1" indent="0">
              <a:buNone/>
            </a:pPr>
            <a:endParaRPr lang="en-GB" sz="1800" dirty="0"/>
          </a:p>
          <a:p>
            <a:pPr marL="1588" lvl="1" indent="0">
              <a:buNone/>
            </a:pPr>
            <a:r>
              <a:rPr lang="en-GB" sz="1800" dirty="0" smtClean="0"/>
              <a:t>Threat source summary</a:t>
            </a:r>
          </a:p>
          <a:p>
            <a:pPr marL="1588" lvl="1" indent="0">
              <a:buNone/>
            </a:pPr>
            <a:endParaRPr lang="en-GB" sz="1800" dirty="0"/>
          </a:p>
          <a:p>
            <a:pPr marL="1588" lvl="1" indent="0">
              <a:buNone/>
            </a:pPr>
            <a:r>
              <a:rPr lang="en-GB" sz="1800" dirty="0" smtClean="0"/>
              <a:t>Recent history and Trend</a:t>
            </a:r>
          </a:p>
          <a:p>
            <a:pPr marL="1588" lvl="1" indent="0">
              <a:buNone/>
            </a:pPr>
            <a:endParaRPr lang="en-GB" sz="1800" dirty="0"/>
          </a:p>
          <a:p>
            <a:pPr marL="1588" lvl="1" indent="0">
              <a:buNone/>
            </a:pPr>
            <a:r>
              <a:rPr lang="en-GB" sz="1800" dirty="0" smtClean="0"/>
              <a:t>Highlighted map</a:t>
            </a:r>
            <a:endParaRPr lang="en-GB" sz="1600" dirty="0"/>
          </a:p>
        </p:txBody>
      </p:sp>
      <p:cxnSp>
        <p:nvCxnSpPr>
          <p:cNvPr id="7" name="Straight Arrow Connector 6"/>
          <p:cNvCxnSpPr/>
          <p:nvPr/>
        </p:nvCxnSpPr>
        <p:spPr bwMode="auto">
          <a:xfrm flipH="1" flipV="1">
            <a:off x="4482604" y="2124447"/>
            <a:ext cx="2232248" cy="144016"/>
          </a:xfrm>
          <a:prstGeom prst="straightConnector1">
            <a:avLst/>
          </a:prstGeom>
          <a:solidFill>
            <a:schemeClr val="bg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 name="Straight Arrow Connector 8"/>
          <p:cNvCxnSpPr/>
          <p:nvPr/>
        </p:nvCxnSpPr>
        <p:spPr bwMode="auto">
          <a:xfrm flipH="1" flipV="1">
            <a:off x="4050556" y="2484487"/>
            <a:ext cx="2664296" cy="432048"/>
          </a:xfrm>
          <a:prstGeom prst="straightConnector1">
            <a:avLst/>
          </a:prstGeom>
          <a:solidFill>
            <a:schemeClr val="bg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p:cNvCxnSpPr/>
          <p:nvPr/>
        </p:nvCxnSpPr>
        <p:spPr bwMode="auto">
          <a:xfrm flipH="1" flipV="1">
            <a:off x="3258468" y="2844527"/>
            <a:ext cx="3456384" cy="720080"/>
          </a:xfrm>
          <a:prstGeom prst="straightConnector1">
            <a:avLst/>
          </a:prstGeom>
          <a:solidFill>
            <a:schemeClr val="bg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Right Brace 11"/>
          <p:cNvSpPr/>
          <p:nvPr/>
        </p:nvSpPr>
        <p:spPr bwMode="auto">
          <a:xfrm>
            <a:off x="4950656" y="3315605"/>
            <a:ext cx="432048" cy="720080"/>
          </a:xfrm>
          <a:prstGeom prst="rightBrace">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ctr" anchorCtr="0" compatLnSpc="1">
            <a:prstTxWarp prst="textNoShape">
              <a:avLst/>
            </a:prstTxWarp>
          </a:bodyPr>
          <a:lstStyle/>
          <a:p>
            <a:pPr marL="0" marR="0" indent="0" algn="ctr" defTabSz="1042988" rtl="0" eaLnBrk="1" fontAlgn="base" latinLnBrk="0" hangingPunct="1">
              <a:lnSpc>
                <a:spcPct val="115000"/>
              </a:lnSpc>
              <a:spcBef>
                <a:spcPct val="0"/>
              </a:spcBef>
              <a:spcAft>
                <a:spcPct val="0"/>
              </a:spcAft>
              <a:buClrTx/>
              <a:buSzTx/>
              <a:buFontTx/>
              <a:buNone/>
              <a:tabLst/>
            </a:pPr>
            <a:endParaRPr kumimoji="0" lang="en-GB" sz="1500" b="0" i="0" u="none" strike="noStrike" cap="none" normalizeH="0" baseline="0" smtClean="0">
              <a:ln>
                <a:noFill/>
              </a:ln>
              <a:solidFill>
                <a:schemeClr val="tx1"/>
              </a:solidFill>
              <a:effectLst/>
              <a:latin typeface="Arial" pitchFamily="34" charset="0"/>
              <a:cs typeface="Arial" pitchFamily="34" charset="0"/>
            </a:endParaRPr>
          </a:p>
        </p:txBody>
      </p:sp>
      <p:cxnSp>
        <p:nvCxnSpPr>
          <p:cNvPr id="14" name="Straight Arrow Connector 13"/>
          <p:cNvCxnSpPr/>
          <p:nvPr/>
        </p:nvCxnSpPr>
        <p:spPr bwMode="auto">
          <a:xfrm flipH="1" flipV="1">
            <a:off x="5274692" y="3675645"/>
            <a:ext cx="1440160" cy="537034"/>
          </a:xfrm>
          <a:prstGeom prst="straightConnector1">
            <a:avLst/>
          </a:prstGeom>
          <a:solidFill>
            <a:schemeClr val="bg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 name="Straight Arrow Connector 19"/>
          <p:cNvCxnSpPr/>
          <p:nvPr/>
        </p:nvCxnSpPr>
        <p:spPr bwMode="auto">
          <a:xfrm flipH="1">
            <a:off x="2754412" y="4860751"/>
            <a:ext cx="3960440" cy="576064"/>
          </a:xfrm>
          <a:prstGeom prst="straightConnector1">
            <a:avLst/>
          </a:prstGeom>
          <a:solidFill>
            <a:schemeClr val="bg1"/>
          </a:solidFill>
          <a:ln w="9525" cap="flat" cmpd="sng" algn="ctr">
            <a:solidFill>
              <a:schemeClr val="tx1"/>
            </a:solidFill>
            <a:prstDash val="solid"/>
            <a:round/>
            <a:headEnd type="none" w="med" len="med"/>
            <a:tailEnd type="arrow"/>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1072407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2500"/>
                                  </p:stCondLst>
                                  <p:childTnLst>
                                    <p:set>
                                      <p:cBhvr>
                                        <p:cTn id="6" dur="1" fill="hold">
                                          <p:stCondLst>
                                            <p:cond delay="0"/>
                                          </p:stCondLst>
                                        </p:cTn>
                                        <p:tgtEl>
                                          <p:spTgt spid="1026"/>
                                        </p:tgtEl>
                                        <p:attrNameLst>
                                          <p:attrName>style.visibility</p:attrName>
                                        </p:attrNameLst>
                                      </p:cBhvr>
                                      <p:to>
                                        <p:strVal val="visible"/>
                                      </p:to>
                                    </p:set>
                                    <p:anim calcmode="lin" valueType="num">
                                      <p:cBhvr>
                                        <p:cTn id="7" dur="500" fill="hold"/>
                                        <p:tgtEl>
                                          <p:spTgt spid="1026"/>
                                        </p:tgtEl>
                                        <p:attrNameLst>
                                          <p:attrName>ppt_w</p:attrName>
                                        </p:attrNameLst>
                                      </p:cBhvr>
                                      <p:tavLst>
                                        <p:tav tm="0">
                                          <p:val>
                                            <p:fltVal val="0"/>
                                          </p:val>
                                        </p:tav>
                                        <p:tav tm="100000">
                                          <p:val>
                                            <p:strVal val="#ppt_w"/>
                                          </p:val>
                                        </p:tav>
                                      </p:tavLst>
                                    </p:anim>
                                    <p:anim calcmode="lin" valueType="num">
                                      <p:cBhvr>
                                        <p:cTn id="8" dur="500" fill="hold"/>
                                        <p:tgtEl>
                                          <p:spTgt spid="1026"/>
                                        </p:tgtEl>
                                        <p:attrNameLst>
                                          <p:attrName>ppt_h</p:attrName>
                                        </p:attrNameLst>
                                      </p:cBhvr>
                                      <p:tavLst>
                                        <p:tav tm="0">
                                          <p:val>
                                            <p:fltVal val="0"/>
                                          </p:val>
                                        </p:tav>
                                        <p:tav tm="100000">
                                          <p:val>
                                            <p:strVal val="#ppt_h"/>
                                          </p:val>
                                        </p:tav>
                                      </p:tavLst>
                                    </p:anim>
                                    <p:animEffect transition="in" filter="fade">
                                      <p:cBhvr>
                                        <p:cTn id="9" dur="500"/>
                                        <p:tgtEl>
                                          <p:spTgt spid="1026"/>
                                        </p:tgtEl>
                                      </p:cBhvr>
                                    </p:animEffect>
                                  </p:childTnLst>
                                </p:cTn>
                              </p:par>
                            </p:childTnLst>
                          </p:cTn>
                        </p:par>
                        <p:par>
                          <p:cTn id="10" fill="hold">
                            <p:stCondLst>
                              <p:cond delay="3000"/>
                            </p:stCondLst>
                            <p:childTnLst>
                              <p:par>
                                <p:cTn id="11" presetID="53" presetClass="entr" presetSubtype="16" fill="hold" grpId="0" nodeType="afterEffect">
                                  <p:stCondLst>
                                    <p:cond delay="1000"/>
                                  </p:stCondLst>
                                  <p:childTnLst>
                                    <p:set>
                                      <p:cBhvr>
                                        <p:cTn id="12" dur="1" fill="hold">
                                          <p:stCondLst>
                                            <p:cond delay="0"/>
                                          </p:stCondLst>
                                        </p:cTn>
                                        <p:tgtEl>
                                          <p:spTgt spid="6">
                                            <p:txEl>
                                              <p:pRg st="0" end="0"/>
                                            </p:txEl>
                                          </p:spTgt>
                                        </p:tgtEl>
                                        <p:attrNameLst>
                                          <p:attrName>style.visibility</p:attrName>
                                        </p:attrNameLst>
                                      </p:cBhvr>
                                      <p:to>
                                        <p:strVal val="visible"/>
                                      </p:to>
                                    </p:set>
                                    <p:anim calcmode="lin" valueType="num">
                                      <p:cBhvr>
                                        <p:cTn id="13"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4"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5" dur="500"/>
                                        <p:tgtEl>
                                          <p:spTgt spid="6">
                                            <p:txEl>
                                              <p:pRg st="0" end="0"/>
                                            </p:txEl>
                                          </p:spTgt>
                                        </p:tgtEl>
                                      </p:cBhvr>
                                    </p:animEffect>
                                  </p:childTnLst>
                                </p:cTn>
                              </p:par>
                            </p:childTnLst>
                          </p:cTn>
                        </p:par>
                        <p:par>
                          <p:cTn id="16" fill="hold">
                            <p:stCondLst>
                              <p:cond delay="4500"/>
                            </p:stCondLst>
                            <p:childTnLst>
                              <p:par>
                                <p:cTn id="17" presetID="53" presetClass="entr" presetSubtype="16" fill="hold" grpId="0" nodeType="afterEffect">
                                  <p:stCondLst>
                                    <p:cond delay="1000"/>
                                  </p:stCondLst>
                                  <p:childTnLst>
                                    <p:set>
                                      <p:cBhvr>
                                        <p:cTn id="18" dur="1" fill="hold">
                                          <p:stCondLst>
                                            <p:cond delay="0"/>
                                          </p:stCondLst>
                                        </p:cTn>
                                        <p:tgtEl>
                                          <p:spTgt spid="6">
                                            <p:txEl>
                                              <p:pRg st="2" end="2"/>
                                            </p:txEl>
                                          </p:spTgt>
                                        </p:tgtEl>
                                        <p:attrNameLst>
                                          <p:attrName>style.visibility</p:attrName>
                                        </p:attrNameLst>
                                      </p:cBhvr>
                                      <p:to>
                                        <p:strVal val="visible"/>
                                      </p:to>
                                    </p:set>
                                    <p:anim calcmode="lin" valueType="num">
                                      <p:cBhvr>
                                        <p:cTn id="19"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0"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21" dur="500"/>
                                        <p:tgtEl>
                                          <p:spTgt spid="6">
                                            <p:txEl>
                                              <p:pRg st="2" end="2"/>
                                            </p:txEl>
                                          </p:spTgt>
                                        </p:tgtEl>
                                      </p:cBhvr>
                                    </p:animEffect>
                                  </p:childTnLst>
                                </p:cTn>
                              </p:par>
                            </p:childTnLst>
                          </p:cTn>
                        </p:par>
                        <p:par>
                          <p:cTn id="22" fill="hold">
                            <p:stCondLst>
                              <p:cond delay="6000"/>
                            </p:stCondLst>
                            <p:childTnLst>
                              <p:par>
                                <p:cTn id="23" presetID="53" presetClass="entr" presetSubtype="16" fill="hold" grpId="0" nodeType="afterEffect">
                                  <p:stCondLst>
                                    <p:cond delay="1000"/>
                                  </p:stCondLst>
                                  <p:childTnLst>
                                    <p:set>
                                      <p:cBhvr>
                                        <p:cTn id="24" dur="1" fill="hold">
                                          <p:stCondLst>
                                            <p:cond delay="0"/>
                                          </p:stCondLst>
                                        </p:cTn>
                                        <p:tgtEl>
                                          <p:spTgt spid="6">
                                            <p:txEl>
                                              <p:pRg st="4" end="4"/>
                                            </p:txEl>
                                          </p:spTgt>
                                        </p:tgtEl>
                                        <p:attrNameLst>
                                          <p:attrName>style.visibility</p:attrName>
                                        </p:attrNameLst>
                                      </p:cBhvr>
                                      <p:to>
                                        <p:strVal val="visible"/>
                                      </p:to>
                                    </p:set>
                                    <p:anim calcmode="lin" valueType="num">
                                      <p:cBhvr>
                                        <p:cTn id="25"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26"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27" dur="500"/>
                                        <p:tgtEl>
                                          <p:spTgt spid="6">
                                            <p:txEl>
                                              <p:pRg st="4" end="4"/>
                                            </p:txEl>
                                          </p:spTgt>
                                        </p:tgtEl>
                                      </p:cBhvr>
                                    </p:animEffect>
                                  </p:childTnLst>
                                </p:cTn>
                              </p:par>
                            </p:childTnLst>
                          </p:cTn>
                        </p:par>
                        <p:par>
                          <p:cTn id="28" fill="hold">
                            <p:stCondLst>
                              <p:cond delay="7500"/>
                            </p:stCondLst>
                            <p:childTnLst>
                              <p:par>
                                <p:cTn id="29" presetID="53" presetClass="entr" presetSubtype="16" fill="hold" grpId="0" nodeType="afterEffect">
                                  <p:stCondLst>
                                    <p:cond delay="1000"/>
                                  </p:stCondLst>
                                  <p:childTnLst>
                                    <p:set>
                                      <p:cBhvr>
                                        <p:cTn id="30" dur="1" fill="hold">
                                          <p:stCondLst>
                                            <p:cond delay="0"/>
                                          </p:stCondLst>
                                        </p:cTn>
                                        <p:tgtEl>
                                          <p:spTgt spid="6">
                                            <p:txEl>
                                              <p:pRg st="6" end="6"/>
                                            </p:txEl>
                                          </p:spTgt>
                                        </p:tgtEl>
                                        <p:attrNameLst>
                                          <p:attrName>style.visibility</p:attrName>
                                        </p:attrNameLst>
                                      </p:cBhvr>
                                      <p:to>
                                        <p:strVal val="visible"/>
                                      </p:to>
                                    </p:set>
                                    <p:anim calcmode="lin" valueType="num">
                                      <p:cBhvr>
                                        <p:cTn id="31"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32"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33" dur="500"/>
                                        <p:tgtEl>
                                          <p:spTgt spid="6">
                                            <p:txEl>
                                              <p:pRg st="6" end="6"/>
                                            </p:txEl>
                                          </p:spTgt>
                                        </p:tgtEl>
                                      </p:cBhvr>
                                    </p:animEffect>
                                  </p:childTnLst>
                                </p:cTn>
                              </p:par>
                            </p:childTnLst>
                          </p:cTn>
                        </p:par>
                        <p:par>
                          <p:cTn id="34" fill="hold">
                            <p:stCondLst>
                              <p:cond delay="9000"/>
                            </p:stCondLst>
                            <p:childTnLst>
                              <p:par>
                                <p:cTn id="35" presetID="53" presetClass="entr" presetSubtype="16" fill="hold" grpId="0" nodeType="afterEffect">
                                  <p:stCondLst>
                                    <p:cond delay="1000"/>
                                  </p:stCondLst>
                                  <p:childTnLst>
                                    <p:set>
                                      <p:cBhvr>
                                        <p:cTn id="36" dur="1" fill="hold">
                                          <p:stCondLst>
                                            <p:cond delay="0"/>
                                          </p:stCondLst>
                                        </p:cTn>
                                        <p:tgtEl>
                                          <p:spTgt spid="6">
                                            <p:txEl>
                                              <p:pRg st="8" end="8"/>
                                            </p:txEl>
                                          </p:spTgt>
                                        </p:tgtEl>
                                        <p:attrNameLst>
                                          <p:attrName>style.visibility</p:attrName>
                                        </p:attrNameLst>
                                      </p:cBhvr>
                                      <p:to>
                                        <p:strVal val="visible"/>
                                      </p:to>
                                    </p:set>
                                    <p:anim calcmode="lin" valueType="num">
                                      <p:cBhvr>
                                        <p:cTn id="37" dur="500" fill="hold"/>
                                        <p:tgtEl>
                                          <p:spTgt spid="6">
                                            <p:txEl>
                                              <p:pRg st="8" end="8"/>
                                            </p:txEl>
                                          </p:spTgt>
                                        </p:tgtEl>
                                        <p:attrNameLst>
                                          <p:attrName>ppt_w</p:attrName>
                                        </p:attrNameLst>
                                      </p:cBhvr>
                                      <p:tavLst>
                                        <p:tav tm="0">
                                          <p:val>
                                            <p:fltVal val="0"/>
                                          </p:val>
                                        </p:tav>
                                        <p:tav tm="100000">
                                          <p:val>
                                            <p:strVal val="#ppt_w"/>
                                          </p:val>
                                        </p:tav>
                                      </p:tavLst>
                                    </p:anim>
                                    <p:anim calcmode="lin" valueType="num">
                                      <p:cBhvr>
                                        <p:cTn id="38" dur="500" fill="hold"/>
                                        <p:tgtEl>
                                          <p:spTgt spid="6">
                                            <p:txEl>
                                              <p:pRg st="8" end="8"/>
                                            </p:txEl>
                                          </p:spTgt>
                                        </p:tgtEl>
                                        <p:attrNameLst>
                                          <p:attrName>ppt_h</p:attrName>
                                        </p:attrNameLst>
                                      </p:cBhvr>
                                      <p:tavLst>
                                        <p:tav tm="0">
                                          <p:val>
                                            <p:fltVal val="0"/>
                                          </p:val>
                                        </p:tav>
                                        <p:tav tm="100000">
                                          <p:val>
                                            <p:strVal val="#ppt_h"/>
                                          </p:val>
                                        </p:tav>
                                      </p:tavLst>
                                    </p:anim>
                                    <p:animEffect transition="in" filter="fade">
                                      <p:cBhvr>
                                        <p:cTn id="39" dur="500"/>
                                        <p:tgtEl>
                                          <p:spTgt spid="6">
                                            <p:txEl>
                                              <p:pRg st="8" end="8"/>
                                            </p:txEl>
                                          </p:spTgt>
                                        </p:tgtEl>
                                      </p:cBhvr>
                                    </p:animEffect>
                                  </p:childTnLst>
                                </p:cTn>
                              </p:par>
                              <p:par>
                                <p:cTn id="40" presetID="53" presetClass="entr" presetSubtype="16" fill="hold" nodeType="withEffect">
                                  <p:stCondLst>
                                    <p:cond delay="2000"/>
                                  </p:stCondLst>
                                  <p:childTnLst>
                                    <p:set>
                                      <p:cBhvr>
                                        <p:cTn id="41" dur="1" fill="hold">
                                          <p:stCondLst>
                                            <p:cond delay="0"/>
                                          </p:stCondLst>
                                        </p:cTn>
                                        <p:tgtEl>
                                          <p:spTgt spid="7"/>
                                        </p:tgtEl>
                                        <p:attrNameLst>
                                          <p:attrName>style.visibility</p:attrName>
                                        </p:attrNameLst>
                                      </p:cBhvr>
                                      <p:to>
                                        <p:strVal val="visible"/>
                                      </p:to>
                                    </p:set>
                                    <p:anim calcmode="lin" valueType="num">
                                      <p:cBhvr>
                                        <p:cTn id="42" dur="500" fill="hold"/>
                                        <p:tgtEl>
                                          <p:spTgt spid="7"/>
                                        </p:tgtEl>
                                        <p:attrNameLst>
                                          <p:attrName>ppt_w</p:attrName>
                                        </p:attrNameLst>
                                      </p:cBhvr>
                                      <p:tavLst>
                                        <p:tav tm="0">
                                          <p:val>
                                            <p:fltVal val="0"/>
                                          </p:val>
                                        </p:tav>
                                        <p:tav tm="100000">
                                          <p:val>
                                            <p:strVal val="#ppt_w"/>
                                          </p:val>
                                        </p:tav>
                                      </p:tavLst>
                                    </p:anim>
                                    <p:anim calcmode="lin" valueType="num">
                                      <p:cBhvr>
                                        <p:cTn id="43" dur="500" fill="hold"/>
                                        <p:tgtEl>
                                          <p:spTgt spid="7"/>
                                        </p:tgtEl>
                                        <p:attrNameLst>
                                          <p:attrName>ppt_h</p:attrName>
                                        </p:attrNameLst>
                                      </p:cBhvr>
                                      <p:tavLst>
                                        <p:tav tm="0">
                                          <p:val>
                                            <p:fltVal val="0"/>
                                          </p:val>
                                        </p:tav>
                                        <p:tav tm="100000">
                                          <p:val>
                                            <p:strVal val="#ppt_h"/>
                                          </p:val>
                                        </p:tav>
                                      </p:tavLst>
                                    </p:anim>
                                    <p:animEffect transition="in" filter="fade">
                                      <p:cBhvr>
                                        <p:cTn id="44" dur="500"/>
                                        <p:tgtEl>
                                          <p:spTgt spid="7"/>
                                        </p:tgtEl>
                                      </p:cBhvr>
                                    </p:animEffect>
                                  </p:childTnLst>
                                </p:cTn>
                              </p:par>
                              <p:par>
                                <p:cTn id="45" presetID="53" presetClass="entr" presetSubtype="16" fill="hold" nodeType="withEffect">
                                  <p:stCondLst>
                                    <p:cond delay="2000"/>
                                  </p:stCondLst>
                                  <p:childTnLst>
                                    <p:set>
                                      <p:cBhvr>
                                        <p:cTn id="46" dur="1" fill="hold">
                                          <p:stCondLst>
                                            <p:cond delay="0"/>
                                          </p:stCondLst>
                                        </p:cTn>
                                        <p:tgtEl>
                                          <p:spTgt spid="9"/>
                                        </p:tgtEl>
                                        <p:attrNameLst>
                                          <p:attrName>style.visibility</p:attrName>
                                        </p:attrNameLst>
                                      </p:cBhvr>
                                      <p:to>
                                        <p:strVal val="visible"/>
                                      </p:to>
                                    </p:set>
                                    <p:anim calcmode="lin" valueType="num">
                                      <p:cBhvr>
                                        <p:cTn id="47" dur="500" fill="hold"/>
                                        <p:tgtEl>
                                          <p:spTgt spid="9"/>
                                        </p:tgtEl>
                                        <p:attrNameLst>
                                          <p:attrName>ppt_w</p:attrName>
                                        </p:attrNameLst>
                                      </p:cBhvr>
                                      <p:tavLst>
                                        <p:tav tm="0">
                                          <p:val>
                                            <p:fltVal val="0"/>
                                          </p:val>
                                        </p:tav>
                                        <p:tav tm="100000">
                                          <p:val>
                                            <p:strVal val="#ppt_w"/>
                                          </p:val>
                                        </p:tav>
                                      </p:tavLst>
                                    </p:anim>
                                    <p:anim calcmode="lin" valueType="num">
                                      <p:cBhvr>
                                        <p:cTn id="48" dur="500" fill="hold"/>
                                        <p:tgtEl>
                                          <p:spTgt spid="9"/>
                                        </p:tgtEl>
                                        <p:attrNameLst>
                                          <p:attrName>ppt_h</p:attrName>
                                        </p:attrNameLst>
                                      </p:cBhvr>
                                      <p:tavLst>
                                        <p:tav tm="0">
                                          <p:val>
                                            <p:fltVal val="0"/>
                                          </p:val>
                                        </p:tav>
                                        <p:tav tm="100000">
                                          <p:val>
                                            <p:strVal val="#ppt_h"/>
                                          </p:val>
                                        </p:tav>
                                      </p:tavLst>
                                    </p:anim>
                                    <p:animEffect transition="in" filter="fade">
                                      <p:cBhvr>
                                        <p:cTn id="49" dur="500"/>
                                        <p:tgtEl>
                                          <p:spTgt spid="9"/>
                                        </p:tgtEl>
                                      </p:cBhvr>
                                    </p:animEffect>
                                  </p:childTnLst>
                                </p:cTn>
                              </p:par>
                              <p:par>
                                <p:cTn id="50" presetID="53" presetClass="entr" presetSubtype="16" fill="hold" nodeType="withEffect">
                                  <p:stCondLst>
                                    <p:cond delay="2000"/>
                                  </p:stCondLst>
                                  <p:childTnLst>
                                    <p:set>
                                      <p:cBhvr>
                                        <p:cTn id="51" dur="1" fill="hold">
                                          <p:stCondLst>
                                            <p:cond delay="0"/>
                                          </p:stCondLst>
                                        </p:cTn>
                                        <p:tgtEl>
                                          <p:spTgt spid="11"/>
                                        </p:tgtEl>
                                        <p:attrNameLst>
                                          <p:attrName>style.visibility</p:attrName>
                                        </p:attrNameLst>
                                      </p:cBhvr>
                                      <p:to>
                                        <p:strVal val="visible"/>
                                      </p:to>
                                    </p:set>
                                    <p:anim calcmode="lin" valueType="num">
                                      <p:cBhvr>
                                        <p:cTn id="52" dur="500" fill="hold"/>
                                        <p:tgtEl>
                                          <p:spTgt spid="11"/>
                                        </p:tgtEl>
                                        <p:attrNameLst>
                                          <p:attrName>ppt_w</p:attrName>
                                        </p:attrNameLst>
                                      </p:cBhvr>
                                      <p:tavLst>
                                        <p:tav tm="0">
                                          <p:val>
                                            <p:fltVal val="0"/>
                                          </p:val>
                                        </p:tav>
                                        <p:tav tm="100000">
                                          <p:val>
                                            <p:strVal val="#ppt_w"/>
                                          </p:val>
                                        </p:tav>
                                      </p:tavLst>
                                    </p:anim>
                                    <p:anim calcmode="lin" valueType="num">
                                      <p:cBhvr>
                                        <p:cTn id="53" dur="500" fill="hold"/>
                                        <p:tgtEl>
                                          <p:spTgt spid="11"/>
                                        </p:tgtEl>
                                        <p:attrNameLst>
                                          <p:attrName>ppt_h</p:attrName>
                                        </p:attrNameLst>
                                      </p:cBhvr>
                                      <p:tavLst>
                                        <p:tav tm="0">
                                          <p:val>
                                            <p:fltVal val="0"/>
                                          </p:val>
                                        </p:tav>
                                        <p:tav tm="100000">
                                          <p:val>
                                            <p:strVal val="#ppt_h"/>
                                          </p:val>
                                        </p:tav>
                                      </p:tavLst>
                                    </p:anim>
                                    <p:animEffect transition="in" filter="fade">
                                      <p:cBhvr>
                                        <p:cTn id="54" dur="500"/>
                                        <p:tgtEl>
                                          <p:spTgt spid="11"/>
                                        </p:tgtEl>
                                      </p:cBhvr>
                                    </p:animEffect>
                                  </p:childTnLst>
                                </p:cTn>
                              </p:par>
                              <p:par>
                                <p:cTn id="55" presetID="53" presetClass="entr" presetSubtype="16" fill="hold" nodeType="withEffect">
                                  <p:stCondLst>
                                    <p:cond delay="2000"/>
                                  </p:stCondLst>
                                  <p:childTnLst>
                                    <p:set>
                                      <p:cBhvr>
                                        <p:cTn id="56" dur="1" fill="hold">
                                          <p:stCondLst>
                                            <p:cond delay="0"/>
                                          </p:stCondLst>
                                        </p:cTn>
                                        <p:tgtEl>
                                          <p:spTgt spid="14"/>
                                        </p:tgtEl>
                                        <p:attrNameLst>
                                          <p:attrName>style.visibility</p:attrName>
                                        </p:attrNameLst>
                                      </p:cBhvr>
                                      <p:to>
                                        <p:strVal val="visible"/>
                                      </p:to>
                                    </p:set>
                                    <p:anim calcmode="lin" valueType="num">
                                      <p:cBhvr>
                                        <p:cTn id="57" dur="500" fill="hold"/>
                                        <p:tgtEl>
                                          <p:spTgt spid="14"/>
                                        </p:tgtEl>
                                        <p:attrNameLst>
                                          <p:attrName>ppt_w</p:attrName>
                                        </p:attrNameLst>
                                      </p:cBhvr>
                                      <p:tavLst>
                                        <p:tav tm="0">
                                          <p:val>
                                            <p:fltVal val="0"/>
                                          </p:val>
                                        </p:tav>
                                        <p:tav tm="100000">
                                          <p:val>
                                            <p:strVal val="#ppt_w"/>
                                          </p:val>
                                        </p:tav>
                                      </p:tavLst>
                                    </p:anim>
                                    <p:anim calcmode="lin" valueType="num">
                                      <p:cBhvr>
                                        <p:cTn id="58" dur="500" fill="hold"/>
                                        <p:tgtEl>
                                          <p:spTgt spid="14"/>
                                        </p:tgtEl>
                                        <p:attrNameLst>
                                          <p:attrName>ppt_h</p:attrName>
                                        </p:attrNameLst>
                                      </p:cBhvr>
                                      <p:tavLst>
                                        <p:tav tm="0">
                                          <p:val>
                                            <p:fltVal val="0"/>
                                          </p:val>
                                        </p:tav>
                                        <p:tav tm="100000">
                                          <p:val>
                                            <p:strVal val="#ppt_h"/>
                                          </p:val>
                                        </p:tav>
                                      </p:tavLst>
                                    </p:anim>
                                    <p:animEffect transition="in" filter="fade">
                                      <p:cBhvr>
                                        <p:cTn id="59" dur="500"/>
                                        <p:tgtEl>
                                          <p:spTgt spid="14"/>
                                        </p:tgtEl>
                                      </p:cBhvr>
                                    </p:animEffect>
                                  </p:childTnLst>
                                </p:cTn>
                              </p:par>
                              <p:par>
                                <p:cTn id="60" presetID="53" presetClass="entr" presetSubtype="16" fill="hold" grpId="0" nodeType="withEffect">
                                  <p:stCondLst>
                                    <p:cond delay="2000"/>
                                  </p:stCondLst>
                                  <p:childTnLst>
                                    <p:set>
                                      <p:cBhvr>
                                        <p:cTn id="61" dur="1" fill="hold">
                                          <p:stCondLst>
                                            <p:cond delay="0"/>
                                          </p:stCondLst>
                                        </p:cTn>
                                        <p:tgtEl>
                                          <p:spTgt spid="12"/>
                                        </p:tgtEl>
                                        <p:attrNameLst>
                                          <p:attrName>style.visibility</p:attrName>
                                        </p:attrNameLst>
                                      </p:cBhvr>
                                      <p:to>
                                        <p:strVal val="visible"/>
                                      </p:to>
                                    </p:set>
                                    <p:anim calcmode="lin" valueType="num">
                                      <p:cBhvr>
                                        <p:cTn id="62" dur="500" fill="hold"/>
                                        <p:tgtEl>
                                          <p:spTgt spid="12"/>
                                        </p:tgtEl>
                                        <p:attrNameLst>
                                          <p:attrName>ppt_w</p:attrName>
                                        </p:attrNameLst>
                                      </p:cBhvr>
                                      <p:tavLst>
                                        <p:tav tm="0">
                                          <p:val>
                                            <p:fltVal val="0"/>
                                          </p:val>
                                        </p:tav>
                                        <p:tav tm="100000">
                                          <p:val>
                                            <p:strVal val="#ppt_w"/>
                                          </p:val>
                                        </p:tav>
                                      </p:tavLst>
                                    </p:anim>
                                    <p:anim calcmode="lin" valueType="num">
                                      <p:cBhvr>
                                        <p:cTn id="63" dur="500" fill="hold"/>
                                        <p:tgtEl>
                                          <p:spTgt spid="12"/>
                                        </p:tgtEl>
                                        <p:attrNameLst>
                                          <p:attrName>ppt_h</p:attrName>
                                        </p:attrNameLst>
                                      </p:cBhvr>
                                      <p:tavLst>
                                        <p:tav tm="0">
                                          <p:val>
                                            <p:fltVal val="0"/>
                                          </p:val>
                                        </p:tav>
                                        <p:tav tm="100000">
                                          <p:val>
                                            <p:strVal val="#ppt_h"/>
                                          </p:val>
                                        </p:tav>
                                      </p:tavLst>
                                    </p:anim>
                                    <p:animEffect transition="in" filter="fade">
                                      <p:cBhvr>
                                        <p:cTn id="64" dur="500"/>
                                        <p:tgtEl>
                                          <p:spTgt spid="12"/>
                                        </p:tgtEl>
                                      </p:cBhvr>
                                    </p:animEffect>
                                  </p:childTnLst>
                                </p:cTn>
                              </p:par>
                              <p:par>
                                <p:cTn id="65" presetID="53" presetClass="entr" presetSubtype="16" fill="hold" nodeType="withEffect">
                                  <p:stCondLst>
                                    <p:cond delay="2000"/>
                                  </p:stCondLst>
                                  <p:childTnLst>
                                    <p:set>
                                      <p:cBhvr>
                                        <p:cTn id="66" dur="1" fill="hold">
                                          <p:stCondLst>
                                            <p:cond delay="0"/>
                                          </p:stCondLst>
                                        </p:cTn>
                                        <p:tgtEl>
                                          <p:spTgt spid="20"/>
                                        </p:tgtEl>
                                        <p:attrNameLst>
                                          <p:attrName>style.visibility</p:attrName>
                                        </p:attrNameLst>
                                      </p:cBhvr>
                                      <p:to>
                                        <p:strVal val="visible"/>
                                      </p:to>
                                    </p:set>
                                    <p:anim calcmode="lin" valueType="num">
                                      <p:cBhvr>
                                        <p:cTn id="67" dur="500" fill="hold"/>
                                        <p:tgtEl>
                                          <p:spTgt spid="20"/>
                                        </p:tgtEl>
                                        <p:attrNameLst>
                                          <p:attrName>ppt_w</p:attrName>
                                        </p:attrNameLst>
                                      </p:cBhvr>
                                      <p:tavLst>
                                        <p:tav tm="0">
                                          <p:val>
                                            <p:fltVal val="0"/>
                                          </p:val>
                                        </p:tav>
                                        <p:tav tm="100000">
                                          <p:val>
                                            <p:strVal val="#ppt_w"/>
                                          </p:val>
                                        </p:tav>
                                      </p:tavLst>
                                    </p:anim>
                                    <p:anim calcmode="lin" valueType="num">
                                      <p:cBhvr>
                                        <p:cTn id="68" dur="500" fill="hold"/>
                                        <p:tgtEl>
                                          <p:spTgt spid="20"/>
                                        </p:tgtEl>
                                        <p:attrNameLst>
                                          <p:attrName>ppt_h</p:attrName>
                                        </p:attrNameLst>
                                      </p:cBhvr>
                                      <p:tavLst>
                                        <p:tav tm="0">
                                          <p:val>
                                            <p:fltVal val="0"/>
                                          </p:val>
                                        </p:tav>
                                        <p:tav tm="100000">
                                          <p:val>
                                            <p:strVal val="#ppt_h"/>
                                          </p:val>
                                        </p:tav>
                                      </p:tavLst>
                                    </p:anim>
                                    <p:animEffect transition="in" filter="fade">
                                      <p:cBhvr>
                                        <p:cTn id="6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MOSWOC HOLI-STATES</a:t>
            </a:r>
            <a:endParaRPr lang="en-GB" dirty="0"/>
          </a:p>
        </p:txBody>
      </p:sp>
      <p:sp>
        <p:nvSpPr>
          <p:cNvPr id="4" name="Footer Placeholder 3"/>
          <p:cNvSpPr>
            <a:spLocks noGrp="1"/>
          </p:cNvSpPr>
          <p:nvPr>
            <p:ph type="ftr" sz="quarter" idx="11"/>
          </p:nvPr>
        </p:nvSpPr>
        <p:spPr/>
        <p:txBody>
          <a:bodyPr/>
          <a:lstStyle/>
          <a:p>
            <a:pPr>
              <a:defRPr/>
            </a:pPr>
            <a:endParaRPr lang="de-DE" altLang="de-DE" dirty="0"/>
          </a:p>
        </p:txBody>
      </p:sp>
      <p:sp>
        <p:nvSpPr>
          <p:cNvPr id="5" name="Slide Number Placeholder 4"/>
          <p:cNvSpPr>
            <a:spLocks noGrp="1"/>
          </p:cNvSpPr>
          <p:nvPr>
            <p:ph type="sldNum" sz="quarter" idx="12"/>
          </p:nvPr>
        </p:nvSpPr>
        <p:spPr/>
        <p:txBody>
          <a:bodyPr/>
          <a:lstStyle/>
          <a:p>
            <a:pPr>
              <a:defRPr/>
            </a:pPr>
            <a:fld id="{0B9889BA-0DD9-4EA1-B47C-7944E9910567}" type="slidenum">
              <a:rPr lang="de-DE" altLang="de-DE" smtClean="0"/>
              <a:pPr>
                <a:defRPr/>
              </a:pPr>
              <a:t>6</a:t>
            </a:fld>
            <a:endParaRPr lang="de-DE" altLang="de-DE" dirty="0"/>
          </a:p>
        </p:txBody>
      </p:sp>
      <p:sp>
        <p:nvSpPr>
          <p:cNvPr id="6" name="Content Placeholder 5"/>
          <p:cNvSpPr>
            <a:spLocks noGrp="1"/>
          </p:cNvSpPr>
          <p:nvPr>
            <p:ph idx="1"/>
          </p:nvPr>
        </p:nvSpPr>
        <p:spPr/>
        <p:txBody>
          <a:bodyPr/>
          <a:lstStyle/>
          <a:p>
            <a:pPr marL="1588" lvl="1" indent="0">
              <a:buNone/>
            </a:pPr>
            <a:r>
              <a:rPr lang="en-GB" sz="1800" dirty="0" smtClean="0"/>
              <a:t>MOSWOC release </a:t>
            </a:r>
            <a:r>
              <a:rPr lang="en-GB" sz="1800" dirty="0"/>
              <a:t>real-time advice </a:t>
            </a:r>
            <a:r>
              <a:rPr lang="en-GB" sz="1800" dirty="0" smtClean="0"/>
              <a:t>specific to SKYNET when needed in the form of declared Heliographic Observation of Likely Impact (HOLI) States:</a:t>
            </a:r>
          </a:p>
          <a:p>
            <a:pPr marL="1588" lvl="1" indent="0">
              <a:buNone/>
            </a:pPr>
            <a:endParaRPr lang="en-GB" sz="1800" dirty="0" smtClean="0"/>
          </a:p>
          <a:p>
            <a:pPr marL="1588" lvl="1" indent="0">
              <a:buNone/>
            </a:pPr>
            <a:r>
              <a:rPr lang="en-GB" sz="1800" dirty="0" smtClean="0"/>
              <a:t>A </a:t>
            </a:r>
            <a:r>
              <a:rPr lang="en-GB" sz="1800" b="1" dirty="0" smtClean="0">
                <a:solidFill>
                  <a:schemeClr val="accent1">
                    <a:lumMod val="60000"/>
                    <a:lumOff val="40000"/>
                  </a:schemeClr>
                </a:solidFill>
              </a:rPr>
              <a:t>HOLI-BLUE</a:t>
            </a:r>
            <a:r>
              <a:rPr lang="en-GB" sz="1800" dirty="0" smtClean="0">
                <a:solidFill>
                  <a:schemeClr val="accent1">
                    <a:lumMod val="60000"/>
                    <a:lumOff val="40000"/>
                  </a:schemeClr>
                </a:solidFill>
              </a:rPr>
              <a:t> </a:t>
            </a:r>
            <a:r>
              <a:rPr lang="en-GB" sz="1800" dirty="0" smtClean="0"/>
              <a:t>would </a:t>
            </a:r>
            <a:r>
              <a:rPr lang="en-GB" sz="1800" dirty="0"/>
              <a:t>precede a </a:t>
            </a:r>
            <a:r>
              <a:rPr lang="en-GB" sz="1800" b="1" dirty="0" smtClean="0">
                <a:solidFill>
                  <a:schemeClr val="accent6">
                    <a:lumMod val="75000"/>
                  </a:schemeClr>
                </a:solidFill>
              </a:rPr>
              <a:t>HOLI-PURPLE</a:t>
            </a:r>
            <a:r>
              <a:rPr lang="en-GB" sz="1800" dirty="0" smtClean="0"/>
              <a:t>, </a:t>
            </a:r>
            <a:r>
              <a:rPr lang="en-GB" sz="1800" dirty="0"/>
              <a:t>this being followed by </a:t>
            </a:r>
            <a:r>
              <a:rPr lang="en-GB" sz="1800" dirty="0" smtClean="0"/>
              <a:t>a </a:t>
            </a:r>
            <a:r>
              <a:rPr lang="en-GB" sz="1800" b="1" dirty="0" smtClean="0">
                <a:solidFill>
                  <a:srgbClr val="FF0000"/>
                </a:solidFill>
              </a:rPr>
              <a:t>HOLI-RED</a:t>
            </a:r>
            <a:r>
              <a:rPr lang="en-GB" sz="1800" dirty="0" smtClean="0"/>
              <a:t>:</a:t>
            </a:r>
          </a:p>
          <a:p>
            <a:pPr marL="1588" lvl="1" indent="0">
              <a:buNone/>
            </a:pPr>
            <a:endParaRPr lang="en-GB" sz="1800" dirty="0"/>
          </a:p>
          <a:p>
            <a:pPr lvl="2"/>
            <a:r>
              <a:rPr lang="en-GB" sz="1800" b="1" dirty="0" smtClean="0">
                <a:solidFill>
                  <a:schemeClr val="accent1">
                    <a:lumMod val="60000"/>
                    <a:lumOff val="40000"/>
                  </a:schemeClr>
                </a:solidFill>
              </a:rPr>
              <a:t>HOLI-BLUE</a:t>
            </a:r>
            <a:r>
              <a:rPr lang="en-GB" sz="1800" dirty="0"/>
              <a:t> </a:t>
            </a:r>
            <a:r>
              <a:rPr lang="en-GB" sz="1800" dirty="0" smtClean="0"/>
              <a:t>when </a:t>
            </a:r>
            <a:r>
              <a:rPr lang="en-GB" sz="1800" dirty="0"/>
              <a:t>a Solar Feature has potential to cause </a:t>
            </a:r>
            <a:r>
              <a:rPr lang="en-GB" sz="1800" dirty="0" smtClean="0"/>
              <a:t>Severe </a:t>
            </a:r>
            <a:r>
              <a:rPr lang="en-GB" sz="1800" dirty="0"/>
              <a:t>Space Weather</a:t>
            </a:r>
            <a:r>
              <a:rPr lang="en-GB" sz="1800" dirty="0" smtClean="0"/>
              <a:t>.</a:t>
            </a:r>
          </a:p>
          <a:p>
            <a:pPr lvl="2"/>
            <a:endParaRPr lang="en-GB" sz="1800" dirty="0"/>
          </a:p>
          <a:p>
            <a:pPr lvl="2"/>
            <a:r>
              <a:rPr lang="en-GB" sz="1800" b="1" dirty="0" smtClean="0">
                <a:solidFill>
                  <a:schemeClr val="accent6">
                    <a:lumMod val="75000"/>
                  </a:schemeClr>
                </a:solidFill>
              </a:rPr>
              <a:t>HOLI-PURPLE</a:t>
            </a:r>
            <a:r>
              <a:rPr lang="en-GB" sz="1800" dirty="0" smtClean="0">
                <a:solidFill>
                  <a:schemeClr val="accent6">
                    <a:lumMod val="75000"/>
                  </a:schemeClr>
                </a:solidFill>
              </a:rPr>
              <a:t> </a:t>
            </a:r>
            <a:r>
              <a:rPr lang="en-GB" sz="1800" dirty="0" smtClean="0"/>
              <a:t>when </a:t>
            </a:r>
            <a:r>
              <a:rPr lang="en-GB" sz="1800" dirty="0"/>
              <a:t>a Solar Feature is expected to be a source of </a:t>
            </a:r>
            <a:r>
              <a:rPr lang="en-GB" sz="1800" dirty="0" smtClean="0"/>
              <a:t>Severe </a:t>
            </a:r>
            <a:r>
              <a:rPr lang="en-GB" sz="1800" dirty="0"/>
              <a:t>Space Weather</a:t>
            </a:r>
            <a:r>
              <a:rPr lang="en-GB" sz="1800" dirty="0" smtClean="0"/>
              <a:t>.</a:t>
            </a:r>
          </a:p>
          <a:p>
            <a:pPr lvl="2"/>
            <a:endParaRPr lang="en-GB" sz="1800" dirty="0"/>
          </a:p>
          <a:p>
            <a:pPr lvl="2"/>
            <a:r>
              <a:rPr lang="en-GB" sz="1800" b="1" dirty="0" smtClean="0">
                <a:solidFill>
                  <a:srgbClr val="FF0000"/>
                </a:solidFill>
              </a:rPr>
              <a:t>HOLI-RED</a:t>
            </a:r>
            <a:r>
              <a:rPr lang="en-GB" sz="1800" dirty="0">
                <a:solidFill>
                  <a:srgbClr val="FF0000"/>
                </a:solidFill>
              </a:rPr>
              <a:t> </a:t>
            </a:r>
            <a:r>
              <a:rPr lang="en-GB" sz="1800" dirty="0" smtClean="0"/>
              <a:t>when </a:t>
            </a:r>
            <a:r>
              <a:rPr lang="en-GB" sz="1800" dirty="0"/>
              <a:t>a Solar Feature has produced </a:t>
            </a:r>
            <a:r>
              <a:rPr lang="en-GB" sz="1800" dirty="0" smtClean="0"/>
              <a:t>Severe </a:t>
            </a:r>
            <a:r>
              <a:rPr lang="en-GB" sz="1800" dirty="0"/>
              <a:t>Space Weather which demands mitigative action</a:t>
            </a:r>
            <a:r>
              <a:rPr lang="en-GB" sz="1800" dirty="0" smtClean="0"/>
              <a:t>.</a:t>
            </a:r>
          </a:p>
          <a:p>
            <a:pPr lvl="2"/>
            <a:endParaRPr lang="en-GB" sz="1800" dirty="0"/>
          </a:p>
          <a:p>
            <a:r>
              <a:rPr lang="en-GB" sz="1600" dirty="0" smtClean="0"/>
              <a:t>Though likely </a:t>
            </a:r>
            <a:r>
              <a:rPr lang="en-GB" sz="1600" dirty="0"/>
              <a:t>that there will be some indication of an increasing SpaceWx risk to Operations from the daily MOSWOC forecasts before a real-time advice </a:t>
            </a:r>
            <a:r>
              <a:rPr lang="en-GB" sz="1600" b="1" dirty="0">
                <a:solidFill>
                  <a:schemeClr val="accent1">
                    <a:lumMod val="60000"/>
                    <a:lumOff val="40000"/>
                  </a:schemeClr>
                </a:solidFill>
              </a:rPr>
              <a:t>HOLI-BLUE</a:t>
            </a:r>
            <a:r>
              <a:rPr lang="en-GB" sz="1600" dirty="0">
                <a:solidFill>
                  <a:schemeClr val="accent1">
                    <a:lumMod val="60000"/>
                    <a:lumOff val="40000"/>
                  </a:schemeClr>
                </a:solidFill>
              </a:rPr>
              <a:t> </a:t>
            </a:r>
            <a:r>
              <a:rPr lang="en-GB" sz="1600" dirty="0" smtClean="0"/>
              <a:t>is </a:t>
            </a:r>
            <a:r>
              <a:rPr lang="en-GB" sz="1600" dirty="0"/>
              <a:t>issued, this may not be presumed.</a:t>
            </a:r>
          </a:p>
        </p:txBody>
      </p:sp>
    </p:spTree>
    <p:extLst>
      <p:ext uri="{BB962C8B-B14F-4D97-AF65-F5344CB8AC3E}">
        <p14:creationId xmlns:p14="http://schemas.microsoft.com/office/powerpoint/2010/main" val="613160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500"/>
                                  </p:stCondLst>
                                  <p:childTnLst>
                                    <p:set>
                                      <p:cBhvr>
                                        <p:cTn id="6" dur="1" fill="hold">
                                          <p:stCondLst>
                                            <p:cond delay="0"/>
                                          </p:stCondLst>
                                        </p:cTn>
                                        <p:tgtEl>
                                          <p:spTgt spid="6">
                                            <p:txEl>
                                              <p:pRg st="2" end="2"/>
                                            </p:txEl>
                                          </p:spTgt>
                                        </p:tgtEl>
                                        <p:attrNameLst>
                                          <p:attrName>style.visibility</p:attrName>
                                        </p:attrNameLst>
                                      </p:cBhvr>
                                      <p:to>
                                        <p:strVal val="visible"/>
                                      </p:to>
                                    </p:set>
                                    <p:animEffect transition="in" filter="fade">
                                      <p:cBhvr>
                                        <p:cTn id="7" dur="500"/>
                                        <p:tgtEl>
                                          <p:spTgt spid="6">
                                            <p:txEl>
                                              <p:pRg st="2" end="2"/>
                                            </p:txEl>
                                          </p:spTgt>
                                        </p:tgtEl>
                                      </p:cBhvr>
                                    </p:animEffect>
                                  </p:childTnLst>
                                </p:cTn>
                              </p:par>
                            </p:childTnLst>
                          </p:cTn>
                        </p:par>
                        <p:par>
                          <p:cTn id="8" fill="hold">
                            <p:stCondLst>
                              <p:cond delay="4000"/>
                            </p:stCondLst>
                            <p:childTnLst>
                              <p:par>
                                <p:cTn id="9" presetID="42" presetClass="entr" presetSubtype="0" fill="hold" nodeType="afterEffect">
                                  <p:stCondLst>
                                    <p:cond delay="3500"/>
                                  </p:stCondLst>
                                  <p:childTnLst>
                                    <p:set>
                                      <p:cBhvr>
                                        <p:cTn id="10" dur="1" fill="hold">
                                          <p:stCondLst>
                                            <p:cond delay="0"/>
                                          </p:stCondLst>
                                        </p:cTn>
                                        <p:tgtEl>
                                          <p:spTgt spid="6">
                                            <p:txEl>
                                              <p:pRg st="4" end="4"/>
                                            </p:txEl>
                                          </p:spTgt>
                                        </p:tgtEl>
                                        <p:attrNameLst>
                                          <p:attrName>style.visibility</p:attrName>
                                        </p:attrNameLst>
                                      </p:cBhvr>
                                      <p:to>
                                        <p:strVal val="visible"/>
                                      </p:to>
                                    </p:set>
                                    <p:animEffect transition="in" filter="fade">
                                      <p:cBhvr>
                                        <p:cTn id="11" dur="1000"/>
                                        <p:tgtEl>
                                          <p:spTgt spid="6">
                                            <p:txEl>
                                              <p:pRg st="4" end="4"/>
                                            </p:txEl>
                                          </p:spTgt>
                                        </p:tgtEl>
                                      </p:cBhvr>
                                    </p:animEffect>
                                    <p:anim calcmode="lin" valueType="num">
                                      <p:cBhvr>
                                        <p:cTn id="12"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13"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par>
                          <p:cTn id="14" fill="hold">
                            <p:stCondLst>
                              <p:cond delay="8500"/>
                            </p:stCondLst>
                            <p:childTnLst>
                              <p:par>
                                <p:cTn id="15" presetID="42" presetClass="entr" presetSubtype="0" fill="hold" nodeType="afterEffect">
                                  <p:stCondLst>
                                    <p:cond delay="3500"/>
                                  </p:stCondLst>
                                  <p:childTnLst>
                                    <p:set>
                                      <p:cBhvr>
                                        <p:cTn id="16" dur="1" fill="hold">
                                          <p:stCondLst>
                                            <p:cond delay="0"/>
                                          </p:stCondLst>
                                        </p:cTn>
                                        <p:tgtEl>
                                          <p:spTgt spid="6">
                                            <p:txEl>
                                              <p:pRg st="6" end="6"/>
                                            </p:txEl>
                                          </p:spTgt>
                                        </p:tgtEl>
                                        <p:attrNameLst>
                                          <p:attrName>style.visibility</p:attrName>
                                        </p:attrNameLst>
                                      </p:cBhvr>
                                      <p:to>
                                        <p:strVal val="visible"/>
                                      </p:to>
                                    </p:set>
                                    <p:animEffect transition="in" filter="fade">
                                      <p:cBhvr>
                                        <p:cTn id="17" dur="1000"/>
                                        <p:tgtEl>
                                          <p:spTgt spid="6">
                                            <p:txEl>
                                              <p:pRg st="6" end="6"/>
                                            </p:txEl>
                                          </p:spTgt>
                                        </p:tgtEl>
                                      </p:cBhvr>
                                    </p:animEffect>
                                    <p:anim calcmode="lin" valueType="num">
                                      <p:cBhvr>
                                        <p:cTn id="18"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19"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par>
                          <p:cTn id="20" fill="hold">
                            <p:stCondLst>
                              <p:cond delay="13000"/>
                            </p:stCondLst>
                            <p:childTnLst>
                              <p:par>
                                <p:cTn id="21" presetID="42" presetClass="entr" presetSubtype="0" fill="hold" nodeType="afterEffect">
                                  <p:stCondLst>
                                    <p:cond delay="3500"/>
                                  </p:stCondLst>
                                  <p:childTnLst>
                                    <p:set>
                                      <p:cBhvr>
                                        <p:cTn id="22" dur="1" fill="hold">
                                          <p:stCondLst>
                                            <p:cond delay="0"/>
                                          </p:stCondLst>
                                        </p:cTn>
                                        <p:tgtEl>
                                          <p:spTgt spid="6">
                                            <p:txEl>
                                              <p:pRg st="8" end="8"/>
                                            </p:txEl>
                                          </p:spTgt>
                                        </p:tgtEl>
                                        <p:attrNameLst>
                                          <p:attrName>style.visibility</p:attrName>
                                        </p:attrNameLst>
                                      </p:cBhvr>
                                      <p:to>
                                        <p:strVal val="visible"/>
                                      </p:to>
                                    </p:set>
                                    <p:animEffect transition="in" filter="fade">
                                      <p:cBhvr>
                                        <p:cTn id="23" dur="1000"/>
                                        <p:tgtEl>
                                          <p:spTgt spid="6">
                                            <p:txEl>
                                              <p:pRg st="8" end="8"/>
                                            </p:txEl>
                                          </p:spTgt>
                                        </p:tgtEl>
                                      </p:cBhvr>
                                    </p:animEffect>
                                    <p:anim calcmode="lin" valueType="num">
                                      <p:cBhvr>
                                        <p:cTn id="24"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25"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par>
                          <p:cTn id="26" fill="hold">
                            <p:stCondLst>
                              <p:cond delay="17500"/>
                            </p:stCondLst>
                            <p:childTnLst>
                              <p:par>
                                <p:cTn id="27" presetID="10" presetClass="entr" presetSubtype="0" fill="hold" nodeType="afterEffect">
                                  <p:stCondLst>
                                    <p:cond delay="3250"/>
                                  </p:stCondLst>
                                  <p:childTnLst>
                                    <p:set>
                                      <p:cBhvr>
                                        <p:cTn id="28" dur="1" fill="hold">
                                          <p:stCondLst>
                                            <p:cond delay="0"/>
                                          </p:stCondLst>
                                        </p:cTn>
                                        <p:tgtEl>
                                          <p:spTgt spid="6">
                                            <p:txEl>
                                              <p:pRg st="10" end="10"/>
                                            </p:txEl>
                                          </p:spTgt>
                                        </p:tgtEl>
                                        <p:attrNameLst>
                                          <p:attrName>style.visibility</p:attrName>
                                        </p:attrNameLst>
                                      </p:cBhvr>
                                      <p:to>
                                        <p:strVal val="visible"/>
                                      </p:to>
                                    </p:set>
                                    <p:animEffect transition="in" filter="fade">
                                      <p:cBhvr>
                                        <p:cTn id="29" dur="500"/>
                                        <p:tgtEl>
                                          <p:spTgt spid="6">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SKYNET Mitigative Actions</a:t>
            </a:r>
            <a:endParaRPr lang="en-GB" dirty="0"/>
          </a:p>
        </p:txBody>
      </p:sp>
      <p:sp>
        <p:nvSpPr>
          <p:cNvPr id="3" name="Content Placeholder 2"/>
          <p:cNvSpPr>
            <a:spLocks noGrp="1"/>
          </p:cNvSpPr>
          <p:nvPr>
            <p:ph idx="1"/>
          </p:nvPr>
        </p:nvSpPr>
        <p:spPr>
          <a:xfrm>
            <a:off x="414338" y="1332359"/>
            <a:ext cx="9864725" cy="5400229"/>
          </a:xfrm>
        </p:spPr>
        <p:txBody>
          <a:bodyPr/>
          <a:lstStyle/>
          <a:p>
            <a:pPr lvl="0"/>
            <a:r>
              <a:rPr lang="en-GB" sz="2400" dirty="0"/>
              <a:t>Mitigation of the impact of </a:t>
            </a:r>
            <a:r>
              <a:rPr lang="en-GB" sz="2400" dirty="0" smtClean="0"/>
              <a:t>Severe SpaceWx </a:t>
            </a:r>
            <a:r>
              <a:rPr lang="en-GB" sz="2400" dirty="0"/>
              <a:t>takes three forms</a:t>
            </a:r>
            <a:r>
              <a:rPr lang="en-GB" sz="2400" dirty="0" smtClean="0"/>
              <a:t>:</a:t>
            </a:r>
          </a:p>
          <a:p>
            <a:pPr lvl="0"/>
            <a:endParaRPr lang="en-GB" sz="1400" dirty="0"/>
          </a:p>
          <a:p>
            <a:pPr lvl="1"/>
            <a:r>
              <a:rPr lang="en-GB" sz="2800" u="sng" dirty="0"/>
              <a:t>Limiting Initiation of Mitigative </a:t>
            </a:r>
            <a:r>
              <a:rPr lang="en-GB" sz="2800" u="sng" dirty="0" smtClean="0"/>
              <a:t>Action</a:t>
            </a:r>
            <a:endParaRPr lang="en-GB" sz="2800" dirty="0" smtClean="0"/>
          </a:p>
          <a:p>
            <a:pPr marL="177800" lvl="2" indent="0">
              <a:buNone/>
            </a:pPr>
            <a:r>
              <a:rPr lang="en-GB" sz="1600" dirty="0" smtClean="0"/>
              <a:t>Action </a:t>
            </a:r>
            <a:r>
              <a:rPr lang="en-GB" sz="1600" dirty="0"/>
              <a:t>taken should not initially be </a:t>
            </a:r>
            <a:r>
              <a:rPr lang="en-GB" sz="1400" dirty="0"/>
              <a:t>Service affecting, but may consume resource in obtaining a better position in both equipment configuration and personnel disposition. The relocation of personnel or placing them on stand-by, deferment of certain Spacecraft Operations, the decision to modify them or bring them forward could all impact some programmed events or lessen the capacity for response with contingencies designed to mitigate other threats</a:t>
            </a:r>
            <a:r>
              <a:rPr lang="en-GB" sz="1400" dirty="0" smtClean="0"/>
              <a:t>.</a:t>
            </a:r>
          </a:p>
          <a:p>
            <a:pPr marL="1588" lvl="1" indent="0">
              <a:buNone/>
            </a:pPr>
            <a:r>
              <a:rPr lang="en-GB" sz="1600" dirty="0" smtClean="0"/>
              <a:t> </a:t>
            </a:r>
          </a:p>
          <a:p>
            <a:pPr lvl="1"/>
            <a:r>
              <a:rPr lang="en-GB" sz="2800" u="sng" dirty="0" smtClean="0"/>
              <a:t>Action </a:t>
            </a:r>
            <a:r>
              <a:rPr lang="en-GB" sz="2800" u="sng" dirty="0"/>
              <a:t>that Protects </a:t>
            </a:r>
            <a:r>
              <a:rPr lang="en-GB" sz="2800" u="sng" dirty="0" smtClean="0"/>
              <a:t>Assets</a:t>
            </a:r>
            <a:endParaRPr lang="en-GB" sz="1600" dirty="0" smtClean="0"/>
          </a:p>
          <a:p>
            <a:pPr marL="177800" lvl="2" indent="0">
              <a:buNone/>
            </a:pPr>
            <a:r>
              <a:rPr lang="en-GB" sz="1400" dirty="0" smtClean="0"/>
              <a:t>Such </a:t>
            </a:r>
            <a:r>
              <a:rPr lang="en-GB" sz="1400" dirty="0"/>
              <a:t>action may be Service affecting, either immediately, due to the reallocation of a resource making a provision, or reduce the capacity for continuation of a provision due to the removal of system or asset diversity to increase the capacity for </a:t>
            </a:r>
            <a:r>
              <a:rPr lang="en-GB" sz="1400" dirty="0" smtClean="0"/>
              <a:t>Severe </a:t>
            </a:r>
            <a:r>
              <a:rPr lang="en-GB" sz="1400" dirty="0"/>
              <a:t>SpaceWx mitigation. </a:t>
            </a:r>
            <a:endParaRPr lang="en-GB" sz="1400" dirty="0" smtClean="0"/>
          </a:p>
          <a:p>
            <a:pPr lvl="1"/>
            <a:endParaRPr lang="en-GB" sz="1600" dirty="0"/>
          </a:p>
          <a:p>
            <a:pPr lvl="1"/>
            <a:r>
              <a:rPr lang="en-GB" sz="2800" u="sng" dirty="0" smtClean="0"/>
              <a:t>Action </a:t>
            </a:r>
            <a:r>
              <a:rPr lang="en-GB" sz="2800" u="sng" dirty="0"/>
              <a:t>that Optimises Service Availability and </a:t>
            </a:r>
            <a:r>
              <a:rPr lang="en-GB" sz="2800" u="sng" dirty="0" smtClean="0"/>
              <a:t>Recovery</a:t>
            </a:r>
            <a:endParaRPr lang="en-GB" sz="2800" dirty="0" smtClean="0"/>
          </a:p>
          <a:p>
            <a:pPr marL="177800" lvl="2" indent="0">
              <a:buNone/>
            </a:pPr>
            <a:r>
              <a:rPr lang="en-GB" sz="1400" dirty="0" smtClean="0"/>
              <a:t>A </a:t>
            </a:r>
            <a:r>
              <a:rPr lang="en-GB" sz="1400" dirty="0"/>
              <a:t>combination of recognition of the potential effect of </a:t>
            </a:r>
            <a:r>
              <a:rPr lang="en-GB" sz="1400" dirty="0" smtClean="0"/>
              <a:t>Severe </a:t>
            </a:r>
            <a:r>
              <a:rPr lang="en-GB" sz="1400" dirty="0"/>
              <a:t>SpaceWx on Comms in advance, and as symptoms identified as SpaceWx are experienced, the validation of forecast accuracy will allow </a:t>
            </a:r>
            <a:r>
              <a:rPr lang="en-GB" sz="1400" dirty="0" smtClean="0"/>
              <a:t>coordination of </a:t>
            </a:r>
            <a:r>
              <a:rPr lang="en-GB" sz="1400" dirty="0"/>
              <a:t>effective recoveries from interruptions. </a:t>
            </a:r>
          </a:p>
          <a:p>
            <a:endParaRPr lang="en-GB" dirty="0"/>
          </a:p>
        </p:txBody>
      </p:sp>
      <p:sp>
        <p:nvSpPr>
          <p:cNvPr id="4" name="Footer Placeholder 3"/>
          <p:cNvSpPr>
            <a:spLocks noGrp="1"/>
          </p:cNvSpPr>
          <p:nvPr>
            <p:ph type="ftr" sz="quarter" idx="11"/>
          </p:nvPr>
        </p:nvSpPr>
        <p:spPr/>
        <p:txBody>
          <a:bodyPr/>
          <a:lstStyle/>
          <a:p>
            <a:pPr>
              <a:defRPr/>
            </a:pPr>
            <a:endParaRPr lang="de-DE" altLang="de-DE" dirty="0"/>
          </a:p>
        </p:txBody>
      </p:sp>
      <p:sp>
        <p:nvSpPr>
          <p:cNvPr id="5" name="Slide Number Placeholder 4"/>
          <p:cNvSpPr>
            <a:spLocks noGrp="1"/>
          </p:cNvSpPr>
          <p:nvPr>
            <p:ph type="sldNum" sz="quarter" idx="12"/>
          </p:nvPr>
        </p:nvSpPr>
        <p:spPr/>
        <p:txBody>
          <a:bodyPr/>
          <a:lstStyle/>
          <a:p>
            <a:pPr>
              <a:defRPr/>
            </a:pPr>
            <a:fld id="{0B9889BA-0DD9-4EA1-B47C-7944E9910567}" type="slidenum">
              <a:rPr lang="de-DE" altLang="de-DE" smtClean="0"/>
              <a:pPr>
                <a:defRPr/>
              </a:pPr>
              <a:t>7</a:t>
            </a:fld>
            <a:endParaRPr lang="de-DE" altLang="de-DE" dirty="0"/>
          </a:p>
        </p:txBody>
      </p:sp>
    </p:spTree>
    <p:extLst>
      <p:ext uri="{BB962C8B-B14F-4D97-AF65-F5344CB8AC3E}">
        <p14:creationId xmlns:p14="http://schemas.microsoft.com/office/powerpoint/2010/main" val="3499629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3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par>
                          <p:cTn id="10" fill="hold">
                            <p:stCondLst>
                              <p:cond delay="4500"/>
                            </p:stCondLst>
                            <p:childTnLst>
                              <p:par>
                                <p:cTn id="11" presetID="42" presetClass="entr" presetSubtype="0" fill="hold" nodeType="afterEffect">
                                  <p:stCondLst>
                                    <p:cond delay="350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fade">
                                      <p:cBhvr>
                                        <p:cTn id="13" dur="1000"/>
                                        <p:tgtEl>
                                          <p:spTgt spid="3">
                                            <p:txEl>
                                              <p:pRg st="3" end="3"/>
                                            </p:txEl>
                                          </p:spTgt>
                                        </p:tgtEl>
                                      </p:cBhvr>
                                    </p:animEffect>
                                    <p:anim calcmode="lin" valueType="num">
                                      <p:cBhvr>
                                        <p:cTn id="14"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5"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nodeType="clickEffect">
                                  <p:stCondLst>
                                    <p:cond delay="3500"/>
                                  </p:stCondLst>
                                  <p:childTnLst>
                                    <p:set>
                                      <p:cBhvr>
                                        <p:cTn id="19" dur="1" fill="hold">
                                          <p:stCondLst>
                                            <p:cond delay="0"/>
                                          </p:stCondLst>
                                        </p:cTn>
                                        <p:tgtEl>
                                          <p:spTgt spid="3">
                                            <p:txEl>
                                              <p:pRg st="5" end="5"/>
                                            </p:txEl>
                                          </p:spTgt>
                                        </p:tgtEl>
                                        <p:attrNameLst>
                                          <p:attrName>style.visibility</p:attrName>
                                        </p:attrNameLst>
                                      </p:cBhvr>
                                      <p:to>
                                        <p:strVal val="visible"/>
                                      </p:to>
                                    </p:set>
                                    <p:animEffect transition="in" filter="fade">
                                      <p:cBhvr>
                                        <p:cTn id="20" dur="1000"/>
                                        <p:tgtEl>
                                          <p:spTgt spid="3">
                                            <p:txEl>
                                              <p:pRg st="5" end="5"/>
                                            </p:txEl>
                                          </p:spTgt>
                                        </p:tgtEl>
                                      </p:cBhvr>
                                    </p:animEffect>
                                    <p:anim calcmode="lin" valueType="num">
                                      <p:cBhvr>
                                        <p:cTn id="21"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2" dur="1000" fill="hold"/>
                                        <p:tgtEl>
                                          <p:spTgt spid="3">
                                            <p:txEl>
                                              <p:pRg st="5" end="5"/>
                                            </p:txEl>
                                          </p:spTgt>
                                        </p:tgtEl>
                                        <p:attrNameLst>
                                          <p:attrName>ppt_y</p:attrName>
                                        </p:attrNameLst>
                                      </p:cBhvr>
                                      <p:tavLst>
                                        <p:tav tm="0">
                                          <p:val>
                                            <p:strVal val="#ppt_y+.1"/>
                                          </p:val>
                                        </p:tav>
                                        <p:tav tm="100000">
                                          <p:val>
                                            <p:strVal val="#ppt_y"/>
                                          </p:val>
                                        </p:tav>
                                      </p:tavLst>
                                    </p:anim>
                                  </p:childTnLst>
                                </p:cTn>
                              </p:par>
                              <p:par>
                                <p:cTn id="23" presetID="42" presetClass="entr" presetSubtype="0" fill="hold" nodeType="withEffect">
                                  <p:stCondLst>
                                    <p:cond delay="350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1000"/>
                                        <p:tgtEl>
                                          <p:spTgt spid="3">
                                            <p:txEl>
                                              <p:pRg st="6" end="6"/>
                                            </p:txEl>
                                          </p:spTgt>
                                        </p:tgtEl>
                                      </p:cBhvr>
                                    </p:animEffect>
                                    <p:anim calcmode="lin" valueType="num">
                                      <p:cBhvr>
                                        <p:cTn id="2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42" presetClass="entr" presetSubtype="0" fill="hold" nodeType="afterEffect">
                                  <p:stCondLst>
                                    <p:cond delay="3500"/>
                                  </p:stCondLst>
                                  <p:childTnLst>
                                    <p:set>
                                      <p:cBhvr>
                                        <p:cTn id="30" dur="1" fill="hold">
                                          <p:stCondLst>
                                            <p:cond delay="0"/>
                                          </p:stCondLst>
                                        </p:cTn>
                                        <p:tgtEl>
                                          <p:spTgt spid="3">
                                            <p:txEl>
                                              <p:pRg st="8" end="8"/>
                                            </p:txEl>
                                          </p:spTgt>
                                        </p:tgtEl>
                                        <p:attrNameLst>
                                          <p:attrName>style.visibility</p:attrName>
                                        </p:attrNameLst>
                                      </p:cBhvr>
                                      <p:to>
                                        <p:strVal val="visible"/>
                                      </p:to>
                                    </p:set>
                                    <p:animEffect transition="in" filter="fade">
                                      <p:cBhvr>
                                        <p:cTn id="31" dur="1000"/>
                                        <p:tgtEl>
                                          <p:spTgt spid="3">
                                            <p:txEl>
                                              <p:pRg st="8" end="8"/>
                                            </p:txEl>
                                          </p:spTgt>
                                        </p:tgtEl>
                                      </p:cBhvr>
                                    </p:animEffect>
                                    <p:anim calcmode="lin" valueType="num">
                                      <p:cBhvr>
                                        <p:cTn id="32"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par>
                          <p:cTn id="34" fill="hold">
                            <p:stCondLst>
                              <p:cond delay="9000"/>
                            </p:stCondLst>
                            <p:childTnLst>
                              <p:par>
                                <p:cTn id="35" presetID="42" presetClass="entr" presetSubtype="0" fill="hold" nodeType="afterEffect">
                                  <p:stCondLst>
                                    <p:cond delay="350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fade">
                                      <p:cBhvr>
                                        <p:cTn id="37" dur="1000"/>
                                        <p:tgtEl>
                                          <p:spTgt spid="3">
                                            <p:txEl>
                                              <p:pRg st="9" end="9"/>
                                            </p:txEl>
                                          </p:spTgt>
                                        </p:tgtEl>
                                      </p:cBhvr>
                                    </p:animEffect>
                                    <p:anim calcmode="lin" valueType="num">
                                      <p:cBhvr>
                                        <p:cTn id="38"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9"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Customer </a:t>
            </a:r>
            <a:r>
              <a:rPr lang="en-GB" dirty="0"/>
              <a:t>Requirements, Expectations and Involvement</a:t>
            </a:r>
          </a:p>
        </p:txBody>
      </p:sp>
      <p:sp>
        <p:nvSpPr>
          <p:cNvPr id="3" name="Content Placeholder 2"/>
          <p:cNvSpPr>
            <a:spLocks noGrp="1"/>
          </p:cNvSpPr>
          <p:nvPr>
            <p:ph idx="1"/>
          </p:nvPr>
        </p:nvSpPr>
        <p:spPr>
          <a:xfrm>
            <a:off x="414338" y="1692399"/>
            <a:ext cx="9864725" cy="5040189"/>
          </a:xfrm>
        </p:spPr>
        <p:txBody>
          <a:bodyPr/>
          <a:lstStyle/>
          <a:p>
            <a:r>
              <a:rPr lang="en-GB" sz="1800" dirty="0" smtClean="0"/>
              <a:t>We have a mechanism for monitoring Service Effectiveness in our Operational Performance with our Principal Customer.</a:t>
            </a:r>
          </a:p>
          <a:p>
            <a:endParaRPr lang="en-GB" sz="1800" dirty="0"/>
          </a:p>
          <a:p>
            <a:r>
              <a:rPr lang="en-GB" sz="1800" dirty="0" smtClean="0"/>
              <a:t>There was a developing mutual recognition that Severe SpaceWx mitigation needed to be addressed. It was quickly recognised that:</a:t>
            </a:r>
          </a:p>
          <a:p>
            <a:endParaRPr lang="en-GB" sz="1800" dirty="0"/>
          </a:p>
          <a:p>
            <a:pPr marL="342900" indent="-342900">
              <a:buFont typeface="Arial" panose="020B0604020202020204" pitchFamily="34" charset="0"/>
              <a:buChar char="•"/>
            </a:pPr>
            <a:r>
              <a:rPr lang="en-GB" sz="1800" dirty="0"/>
              <a:t>SpaceWx </a:t>
            </a:r>
            <a:r>
              <a:rPr lang="en-GB" sz="1800" dirty="0" smtClean="0"/>
              <a:t>Effects could impact their Operations.</a:t>
            </a:r>
          </a:p>
          <a:p>
            <a:pPr marL="342900" indent="-342900">
              <a:buFont typeface="Arial" panose="020B0604020202020204" pitchFamily="34" charset="0"/>
              <a:buChar char="•"/>
            </a:pPr>
            <a:r>
              <a:rPr lang="en-GB" sz="1800" dirty="0" smtClean="0"/>
              <a:t>Our mitigation of SpaceWx effects could impact upon our Service Provision and Restoration.</a:t>
            </a:r>
          </a:p>
          <a:p>
            <a:endParaRPr lang="en-GB" sz="1800" dirty="0" smtClean="0"/>
          </a:p>
          <a:p>
            <a:r>
              <a:rPr lang="en-GB" sz="1800" dirty="0" smtClean="0"/>
              <a:t>This interrelation was complicated and lines of communication, reporting and advice needed development.</a:t>
            </a:r>
          </a:p>
          <a:p>
            <a:endParaRPr lang="en-GB" sz="1800" dirty="0"/>
          </a:p>
          <a:p>
            <a:r>
              <a:rPr lang="en-GB" sz="1800" dirty="0" smtClean="0"/>
              <a:t>Our development of understanding led that of our Principal Customer, who became increasingly supportive in supporting the communications elements of the exercises.</a:t>
            </a:r>
            <a:endParaRPr lang="en-GB" sz="1800" dirty="0"/>
          </a:p>
        </p:txBody>
      </p:sp>
      <p:sp>
        <p:nvSpPr>
          <p:cNvPr id="4" name="Footer Placeholder 3"/>
          <p:cNvSpPr>
            <a:spLocks noGrp="1"/>
          </p:cNvSpPr>
          <p:nvPr>
            <p:ph type="ftr" sz="quarter" idx="11"/>
          </p:nvPr>
        </p:nvSpPr>
        <p:spPr/>
        <p:txBody>
          <a:bodyPr/>
          <a:lstStyle/>
          <a:p>
            <a:pPr>
              <a:defRPr/>
            </a:pPr>
            <a:endParaRPr lang="de-DE" altLang="de-DE" dirty="0"/>
          </a:p>
        </p:txBody>
      </p:sp>
      <p:sp>
        <p:nvSpPr>
          <p:cNvPr id="5" name="Slide Number Placeholder 4"/>
          <p:cNvSpPr>
            <a:spLocks noGrp="1"/>
          </p:cNvSpPr>
          <p:nvPr>
            <p:ph type="sldNum" sz="quarter" idx="12"/>
          </p:nvPr>
        </p:nvSpPr>
        <p:spPr/>
        <p:txBody>
          <a:bodyPr/>
          <a:lstStyle/>
          <a:p>
            <a:pPr>
              <a:defRPr/>
            </a:pPr>
            <a:fld id="{0B9889BA-0DD9-4EA1-B47C-7944E9910567}" type="slidenum">
              <a:rPr lang="de-DE" altLang="de-DE" smtClean="0"/>
              <a:pPr>
                <a:defRPr/>
              </a:pPr>
              <a:t>8</a:t>
            </a:fld>
            <a:endParaRPr lang="de-DE" altLang="de-DE" dirty="0"/>
          </a:p>
        </p:txBody>
      </p:sp>
    </p:spTree>
    <p:extLst>
      <p:ext uri="{BB962C8B-B14F-4D97-AF65-F5344CB8AC3E}">
        <p14:creationId xmlns:p14="http://schemas.microsoft.com/office/powerpoint/2010/main" val="130828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350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par>
                          <p:cTn id="8" fill="hold">
                            <p:stCondLst>
                              <p:cond delay="4000"/>
                            </p:stCondLst>
                            <p:childTnLst>
                              <p:par>
                                <p:cTn id="9" presetID="10" presetClass="entr" presetSubtype="0" fill="hold" nodeType="afterEffect">
                                  <p:stCondLst>
                                    <p:cond delay="3000"/>
                                  </p:stCondLst>
                                  <p:childTnLst>
                                    <p:set>
                                      <p:cBhvr>
                                        <p:cTn id="10" dur="1" fill="hold">
                                          <p:stCondLst>
                                            <p:cond delay="0"/>
                                          </p:stCondLst>
                                        </p:cTn>
                                        <p:tgtEl>
                                          <p:spTgt spid="3">
                                            <p:txEl>
                                              <p:pRg st="4" end="4"/>
                                            </p:txEl>
                                          </p:spTgt>
                                        </p:tgtEl>
                                        <p:attrNameLst>
                                          <p:attrName>style.visibility</p:attrName>
                                        </p:attrNameLst>
                                      </p:cBhvr>
                                      <p:to>
                                        <p:strVal val="visible"/>
                                      </p:to>
                                    </p:set>
                                    <p:animEffect transition="in" filter="fade">
                                      <p:cBhvr>
                                        <p:cTn id="11" dur="500"/>
                                        <p:tgtEl>
                                          <p:spTgt spid="3">
                                            <p:txEl>
                                              <p:pRg st="4" end="4"/>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3000"/>
                                  </p:stCondLst>
                                  <p:childTnLst>
                                    <p:set>
                                      <p:cBhvr>
                                        <p:cTn id="15" dur="1" fill="hold">
                                          <p:stCondLst>
                                            <p:cond delay="0"/>
                                          </p:stCondLst>
                                        </p:cTn>
                                        <p:tgtEl>
                                          <p:spTgt spid="3">
                                            <p:txEl>
                                              <p:pRg st="5" end="5"/>
                                            </p:txEl>
                                          </p:spTgt>
                                        </p:tgtEl>
                                        <p:attrNameLst>
                                          <p:attrName>style.visibility</p:attrName>
                                        </p:attrNameLst>
                                      </p:cBhvr>
                                      <p:to>
                                        <p:strVal val="visible"/>
                                      </p:to>
                                    </p:set>
                                    <p:animEffect transition="in" filter="fade">
                                      <p:cBhvr>
                                        <p:cTn id="16" dur="500"/>
                                        <p:tgtEl>
                                          <p:spTgt spid="3">
                                            <p:txEl>
                                              <p:pRg st="5" end="5"/>
                                            </p:txEl>
                                          </p:spTgt>
                                        </p:tgtEl>
                                      </p:cBhvr>
                                    </p:animEffect>
                                  </p:childTnLst>
                                </p:cTn>
                              </p:par>
                            </p:childTnLst>
                          </p:cTn>
                        </p:par>
                        <p:par>
                          <p:cTn id="17" fill="hold">
                            <p:stCondLst>
                              <p:cond delay="3500"/>
                            </p:stCondLst>
                            <p:childTnLst>
                              <p:par>
                                <p:cTn id="18" presetID="10" presetClass="entr" presetSubtype="0" fill="hold" nodeType="afterEffect">
                                  <p:stCondLst>
                                    <p:cond delay="350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fade">
                                      <p:cBhvr>
                                        <p:cTn id="20" dur="500"/>
                                        <p:tgtEl>
                                          <p:spTgt spid="3">
                                            <p:txEl>
                                              <p:pRg st="7" end="7"/>
                                            </p:txEl>
                                          </p:spTgt>
                                        </p:tgtEl>
                                      </p:cBhvr>
                                    </p:animEffect>
                                  </p:childTnLst>
                                </p:cTn>
                              </p:par>
                            </p:childTnLst>
                          </p:cTn>
                        </p:par>
                        <p:par>
                          <p:cTn id="21" fill="hold">
                            <p:stCondLst>
                              <p:cond delay="7500"/>
                            </p:stCondLst>
                            <p:childTnLst>
                              <p:par>
                                <p:cTn id="22" presetID="42" presetClass="entr" presetSubtype="0" fill="hold" nodeType="afterEffect">
                                  <p:stCondLst>
                                    <p:cond delay="3500"/>
                                  </p:stCondLst>
                                  <p:childTnLst>
                                    <p:set>
                                      <p:cBhvr>
                                        <p:cTn id="23" dur="1" fill="hold">
                                          <p:stCondLst>
                                            <p:cond delay="0"/>
                                          </p:stCondLst>
                                        </p:cTn>
                                        <p:tgtEl>
                                          <p:spTgt spid="3">
                                            <p:txEl>
                                              <p:pRg st="9" end="9"/>
                                            </p:txEl>
                                          </p:spTgt>
                                        </p:tgtEl>
                                        <p:attrNameLst>
                                          <p:attrName>style.visibility</p:attrName>
                                        </p:attrNameLst>
                                      </p:cBhvr>
                                      <p:to>
                                        <p:strVal val="visible"/>
                                      </p:to>
                                    </p:set>
                                    <p:animEffect transition="in" filter="fade">
                                      <p:cBhvr>
                                        <p:cTn id="24" dur="1000"/>
                                        <p:tgtEl>
                                          <p:spTgt spid="3">
                                            <p:txEl>
                                              <p:pRg st="9" end="9"/>
                                            </p:txEl>
                                          </p:spTgt>
                                        </p:tgtEl>
                                      </p:cBhvr>
                                    </p:animEffect>
                                    <p:anim calcmode="lin" valueType="num">
                                      <p:cBhvr>
                                        <p:cTn id="25"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26"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
        <p:nvSpPr>
          <p:cNvPr id="4" name="Footer Placeholder 3"/>
          <p:cNvSpPr>
            <a:spLocks noGrp="1"/>
          </p:cNvSpPr>
          <p:nvPr>
            <p:ph type="ftr" sz="quarter" idx="11"/>
          </p:nvPr>
        </p:nvSpPr>
        <p:spPr/>
        <p:txBody>
          <a:bodyPr/>
          <a:lstStyle/>
          <a:p>
            <a:pPr>
              <a:defRPr/>
            </a:pPr>
            <a:endParaRPr lang="de-DE" altLang="de-DE" dirty="0"/>
          </a:p>
        </p:txBody>
      </p:sp>
      <p:sp>
        <p:nvSpPr>
          <p:cNvPr id="5" name="Slide Number Placeholder 4"/>
          <p:cNvSpPr>
            <a:spLocks noGrp="1"/>
          </p:cNvSpPr>
          <p:nvPr>
            <p:ph type="sldNum" sz="quarter" idx="12"/>
          </p:nvPr>
        </p:nvSpPr>
        <p:spPr/>
        <p:txBody>
          <a:bodyPr/>
          <a:lstStyle/>
          <a:p>
            <a:pPr>
              <a:defRPr/>
            </a:pPr>
            <a:fld id="{0B9889BA-0DD9-4EA1-B47C-7944E9910567}" type="slidenum">
              <a:rPr lang="de-DE" altLang="de-DE" smtClean="0"/>
              <a:pPr>
                <a:defRPr/>
              </a:pPr>
              <a:t>9</a:t>
            </a:fld>
            <a:endParaRPr lang="de-DE" altLang="de-DE" dirty="0"/>
          </a:p>
        </p:txBody>
      </p:sp>
      <p:pic>
        <p:nvPicPr>
          <p:cNvPr id="1027" name="Picture 3" descr="Q:\paradigm services\Space Directorate\SMA\SMA100 Spacecraft Operations etc\SMA170 Space Weather\Carrington Levels 3 - 160408 - 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0693400" cy="75612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1542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p:cTn id="7" dur="2000" fill="hold"/>
                                        <p:tgtEl>
                                          <p:spTgt spid="1027"/>
                                        </p:tgtEl>
                                        <p:attrNameLst>
                                          <p:attrName>ppt_w</p:attrName>
                                        </p:attrNameLst>
                                      </p:cBhvr>
                                      <p:tavLst>
                                        <p:tav tm="0">
                                          <p:val>
                                            <p:fltVal val="0"/>
                                          </p:val>
                                        </p:tav>
                                        <p:tav tm="100000">
                                          <p:val>
                                            <p:strVal val="#ppt_w"/>
                                          </p:val>
                                        </p:tav>
                                      </p:tavLst>
                                    </p:anim>
                                    <p:anim calcmode="lin" valueType="num">
                                      <p:cBhvr>
                                        <p:cTn id="8" dur="2000" fill="hold"/>
                                        <p:tgtEl>
                                          <p:spTgt spid="1027"/>
                                        </p:tgtEl>
                                        <p:attrNameLst>
                                          <p:attrName>ppt_h</p:attrName>
                                        </p:attrNameLst>
                                      </p:cBhvr>
                                      <p:tavLst>
                                        <p:tav tm="0">
                                          <p:val>
                                            <p:fltVal val="0"/>
                                          </p:val>
                                        </p:tav>
                                        <p:tav tm="100000">
                                          <p:val>
                                            <p:strVal val="#ppt_h"/>
                                          </p:val>
                                        </p:tav>
                                      </p:tavLst>
                                    </p:anim>
                                    <p:animEffect transition="in" filter="fade">
                                      <p:cBhvr>
                                        <p:cTn id="9" dur="2000"/>
                                        <p:tgtEl>
                                          <p:spTgt spid="10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AirbusDefenceAndSpace_PPT">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spDef>
    <a:lnDef>
      <a:spPr bwMode="auto">
        <a:xfrm>
          <a:off x="0" y="0"/>
          <a:ext cx="1" cy="1"/>
        </a:xfrm>
        <a:custGeom>
          <a:avLst/>
          <a:gdLst/>
          <a:ahLst/>
          <a:cxnLst/>
          <a:rect l="0" t="0" r="0" b="0"/>
          <a:pathLst/>
        </a:cu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0" marR="0" indent="0" algn="ctr" defTabSz="1042988" rtl="0" eaLnBrk="1" fontAlgn="base" latinLnBrk="0" hangingPunct="1">
          <a:lnSpc>
            <a:spcPct val="115000"/>
          </a:lnSpc>
          <a:spcBef>
            <a:spcPct val="0"/>
          </a:spcBef>
          <a:spcAft>
            <a:spcPct val="0"/>
          </a:spcAft>
          <a:buClrTx/>
          <a:buSzTx/>
          <a:buFontTx/>
          <a:buNone/>
          <a:tabLst/>
          <a:defRPr kumimoji="0" lang="de-DE" altLang="de-DE" sz="1500" b="0" i="0" u="none" strike="noStrike" cap="none" normalizeH="0" baseline="0" smtClean="0">
            <a:ln>
              <a:noFill/>
            </a:ln>
            <a:solidFill>
              <a:schemeClr val="tx1"/>
            </a:solidFill>
            <a:effectLst/>
            <a:latin typeface="Arial" pitchFamily="34" charset="0"/>
            <a:cs typeface="Arial" pitchFamily="34" charset="0"/>
          </a:defRPr>
        </a:defPPr>
      </a:lstStyle>
    </a:lnDef>
  </a:objectDefaults>
  <a:extraClrSchemeLst>
    <a:extraClrScheme>
      <a:clrScheme name="AIRBUS 1">
        <a:dk1>
          <a:srgbClr val="000000"/>
        </a:dk1>
        <a:lt1>
          <a:srgbClr val="FFFFFF"/>
        </a:lt1>
        <a:dk2>
          <a:srgbClr val="E0E0DF"/>
        </a:dk2>
        <a:lt2>
          <a:srgbClr val="E0E0DF"/>
        </a:lt2>
        <a:accent1>
          <a:srgbClr val="1E3174"/>
        </a:accent1>
        <a:accent2>
          <a:srgbClr val="0D5881"/>
        </a:accent2>
        <a:accent3>
          <a:srgbClr val="FFFFFF"/>
        </a:accent3>
        <a:accent4>
          <a:srgbClr val="000000"/>
        </a:accent4>
        <a:accent5>
          <a:srgbClr val="ABADBC"/>
        </a:accent5>
        <a:accent6>
          <a:srgbClr val="0B4F74"/>
        </a:accent6>
        <a:hlink>
          <a:srgbClr val="5A6F83"/>
        </a:hlink>
        <a:folHlink>
          <a:srgbClr val="9099A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AIRBUS">
      <a:dk1>
        <a:srgbClr val="000000"/>
      </a:dk1>
      <a:lt1>
        <a:srgbClr val="FFFFFF"/>
      </a:lt1>
      <a:dk2>
        <a:srgbClr val="E0E0DF"/>
      </a:dk2>
      <a:lt2>
        <a:srgbClr val="E0E0DF"/>
      </a:lt2>
      <a:accent1>
        <a:srgbClr val="1E3174"/>
      </a:accent1>
      <a:accent2>
        <a:srgbClr val="0D5881"/>
      </a:accent2>
      <a:accent3>
        <a:srgbClr val="5A6F83"/>
      </a:accent3>
      <a:accent4>
        <a:srgbClr val="9099A7"/>
      </a:accent4>
      <a:accent5>
        <a:srgbClr val="0085AD"/>
      </a:accent5>
      <a:accent6>
        <a:srgbClr val="9A3393"/>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AirbusDefenceAndSpace_PPT</Template>
  <TotalTime>10533</TotalTime>
  <Words>654</Words>
  <Application>Microsoft Office PowerPoint</Application>
  <PresentationFormat>Custom</PresentationFormat>
  <Paragraphs>105</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AirbusDefenceAndSpace_PPT</vt:lpstr>
      <vt:lpstr>The SKYNET 5 Experience In Operations Development for  Severe Space Weather</vt:lpstr>
      <vt:lpstr>Training for Live SpaceWx Operations</vt:lpstr>
      <vt:lpstr>Why Operational Response Capability Development is a ‘Today’ Thing</vt:lpstr>
      <vt:lpstr>To Develop Operational SpaceWx Mitigation – a Critical Shopping List</vt:lpstr>
      <vt:lpstr>HOLI-STATE Example – Additional to MOSWOC Forecast Generation</vt:lpstr>
      <vt:lpstr>MOSWOC HOLI-STATES</vt:lpstr>
      <vt:lpstr>SKYNET Mitigative Actions</vt:lpstr>
      <vt:lpstr>Customer Requirements, Expectations and Involvement</vt:lpstr>
      <vt:lpstr>PowerPoint Presentation</vt:lpstr>
      <vt:lpstr>Summary</vt:lpstr>
      <vt:lpstr>Point of Contact for Questions</vt:lpstr>
    </vt:vector>
  </TitlesOfParts>
  <Company>VIZADA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 runs here on two lines / Arial Regular 30 pt  Subtitle goes here / Arial Regular 20 pt</dc:title>
  <dc:creator>Katrin Salzenberg VIZADA</dc:creator>
  <cp:lastModifiedBy>Ewan Haggarty</cp:lastModifiedBy>
  <cp:revision>179</cp:revision>
  <cp:lastPrinted>2016-04-11T13:30:45Z</cp:lastPrinted>
  <dcterms:created xsi:type="dcterms:W3CDTF">2014-01-07T09:30:46Z</dcterms:created>
  <dcterms:modified xsi:type="dcterms:W3CDTF">2017-03-08T13:43:49Z</dcterms:modified>
</cp:coreProperties>
</file>